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Montserrat Black"/>
      <p:bold r:id="rId33"/>
      <p:boldItalic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Anaheim"/>
      <p:regular r:id="rId39"/>
    </p:embeddedFont>
    <p:embeddedFont>
      <p:font typeface="Bebas Neue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21DB4C2-7B5A-4D73-B92A-15A6D309083B}">
  <a:tblStyle styleId="{721DB4C2-7B5A-4D73-B92A-15A6D309083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ebasNeue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Black-bold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Black-bold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bold.fntdata"/><Relationship Id="rId17" Type="http://schemas.openxmlformats.org/officeDocument/2006/relationships/slide" Target="slides/slide12.xml"/><Relationship Id="rId39" Type="http://schemas.openxmlformats.org/officeDocument/2006/relationships/font" Target="fonts/Anaheim-regular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3" name="Google Shape;7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6" name="Google Shape;7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0" name="Google Shape;87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4" name="Google Shape;88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3" name="Google Shape;93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9" name="Google Shape;94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4" name="Google Shape;96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0" name="Google Shape;98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2aa69a6790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7" name="Google Shape;997;g2aa69a679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2aa69a67903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1" name="Google Shape;1011;g2aa69a6790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2aa69a67903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9" name="Google Shape;1019;g2aa69a6790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Through this detailed evaluation and validation process, the Zephyr-7B model was thoroughly vetted and optimized for its deployment in the COGNIASSESS platform, ensuring its readiness for real-world application. We achieved the following loss graph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2aa69a67903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7" name="Google Shape;1027;g2aa69a6790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aa69a67903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1" name="Google Shape;1041;g2aa69a6790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2aa69a67903_0_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5" name="Google Shape;1055;g2aa69a6790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9" name="Google Shape;106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80389" y="2513200"/>
            <a:ext cx="5036265" cy="4113315"/>
            <a:chOff x="4780389" y="2513200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3"/>
            <a:ext cx="5036265" cy="4113315"/>
            <a:chOff x="4780389" y="2513200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1" name="Google Shape;101;p3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"/>
          <p:cNvSpPr txBox="1"/>
          <p:nvPr>
            <p:ph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3" name="Google Shape;103;p3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4" name="Google Shape;104;p3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"/>
          <p:cNvSpPr txBox="1"/>
          <p:nvPr>
            <p:ph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6" name="Google Shape;106;p3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7" name="Google Shape;107;p3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"/>
          <p:cNvSpPr txBox="1"/>
          <p:nvPr>
            <p:ph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9" name="Google Shape;109;p3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" name="Google Shape;110;p3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"/>
          <p:cNvSpPr txBox="1"/>
          <p:nvPr>
            <p:ph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3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3" name="Google Shape;113;p3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"/>
          <p:cNvSpPr txBox="1"/>
          <p:nvPr>
            <p:ph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5" name="Google Shape;115;p3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16" name="Google Shape;116;p3"/>
          <p:cNvGrpSpPr/>
          <p:nvPr/>
        </p:nvGrpSpPr>
        <p:grpSpPr>
          <a:xfrm>
            <a:off x="-3773061" y="-978863"/>
            <a:ext cx="5036265" cy="4113315"/>
            <a:chOff x="4780389" y="2513200"/>
            <a:chExt cx="5036265" cy="4113315"/>
          </a:xfrm>
        </p:grpSpPr>
        <p:grpSp>
          <p:nvGrpSpPr>
            <p:cNvPr id="117" name="Google Shape;117;p3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118" name="Google Shape;118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9" name="Google Shape;119;p3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120" name="Google Shape;120;p3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6" name="Google Shape;136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7" name="Google Shape;137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8" name="Google Shape;138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9" name="Google Shape;139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0" name="Google Shape;140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1" name="Google Shape;141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2" name="Google Shape;142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3" name="Google Shape;143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4" name="Google Shape;144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5" name="Google Shape;145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6" name="Google Shape;146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7" name="Google Shape;147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8" name="Google Shape;148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49" name="Google Shape;149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" name="Google Shape;150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" name="Google Shape;151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" name="Google Shape;152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" name="Google Shape;153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" name="Google Shape;154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" name="Google Shape;155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" name="Google Shape;156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57" name="Google Shape;157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2" name="Google Shape;162;p4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63" name="Google Shape;163;p4"/>
          <p:cNvGrpSpPr/>
          <p:nvPr/>
        </p:nvGrpSpPr>
        <p:grpSpPr>
          <a:xfrm>
            <a:off x="5478864" y="2056700"/>
            <a:ext cx="5036265" cy="4113315"/>
            <a:chOff x="4780389" y="2513200"/>
            <a:chExt cx="5036265" cy="4113315"/>
          </a:xfrm>
        </p:grpSpPr>
        <p:grpSp>
          <p:nvGrpSpPr>
            <p:cNvPr id="164" name="Google Shape;164;p4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165" name="Google Shape;165;p4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6" name="Google Shape;166;p4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167" name="Google Shape;167;p4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168" name="Google Shape;168;p4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9" name="Google Shape;169;p4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0" name="Google Shape;170;p4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1" name="Google Shape;171;p4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2" name="Google Shape;172;p4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3" name="Google Shape;173;p4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4" name="Google Shape;174;p4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5" name="Google Shape;175;p4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6" name="Google Shape;176;p4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7" name="Google Shape;177;p4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8" name="Google Shape;178;p4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9" name="Google Shape;179;p4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0" name="Google Shape;180;p4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1" name="Google Shape;181;p4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2" name="Google Shape;182;p4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3" name="Google Shape;183;p4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4" name="Google Shape;184;p4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5" name="Google Shape;185;p4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6" name="Google Shape;186;p4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7" name="Google Shape;187;p4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8" name="Google Shape;188;p4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9" name="Google Shape;189;p4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0" name="Google Shape;190;p4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1" name="Google Shape;191;p4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2" name="Google Shape;192;p4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3" name="Google Shape;193;p4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4" name="Google Shape;194;p4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5" name="Google Shape;195;p4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96" name="Google Shape;196;p4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4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" name="Google Shape;198;p4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" name="Google Shape;199;p4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" name="Google Shape;200;p4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" name="Google Shape;201;p4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" name="Google Shape;202;p4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" name="Google Shape;203;p4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04" name="Google Shape;204;p4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" name="Google Shape;207;p4"/>
          <p:cNvGrpSpPr/>
          <p:nvPr/>
        </p:nvGrpSpPr>
        <p:grpSpPr>
          <a:xfrm>
            <a:off x="-128336" y="-2516263"/>
            <a:ext cx="5036265" cy="4113315"/>
            <a:chOff x="4780389" y="2513200"/>
            <a:chExt cx="5036265" cy="4113315"/>
          </a:xfrm>
        </p:grpSpPr>
        <p:grpSp>
          <p:nvGrpSpPr>
            <p:cNvPr id="208" name="Google Shape;208;p4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209" name="Google Shape;209;p4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0" name="Google Shape;210;p4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211" name="Google Shape;211;p4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212" name="Google Shape;212;p4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3" name="Google Shape;213;p4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4" name="Google Shape;214;p4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5" name="Google Shape;215;p4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6" name="Google Shape;216;p4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7" name="Google Shape;217;p4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8" name="Google Shape;218;p4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9" name="Google Shape;219;p4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0" name="Google Shape;220;p4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1" name="Google Shape;221;p4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2" name="Google Shape;222;p4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3" name="Google Shape;223;p4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4" name="Google Shape;224;p4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5" name="Google Shape;225;p4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6" name="Google Shape;226;p4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7" name="Google Shape;227;p4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8" name="Google Shape;228;p4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9" name="Google Shape;229;p4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0" name="Google Shape;230;p4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1" name="Google Shape;231;p4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2" name="Google Shape;232;p4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3" name="Google Shape;233;p4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4" name="Google Shape;234;p4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5" name="Google Shape;235;p4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6" name="Google Shape;236;p4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7" name="Google Shape;237;p4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8" name="Google Shape;238;p4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9" name="Google Shape;239;p4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40" name="Google Shape;240;p4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" name="Google Shape;241;p4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Google Shape;242;p4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" name="Google Shape;243;p4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" name="Google Shape;244;p4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" name="Google Shape;245;p4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" name="Google Shape;246;p4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" name="Google Shape;247;p4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48" name="Google Shape;248;p4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3" name="Google Shape;253;p5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5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5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5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7" name="Google Shape;257;p5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8" name="Google Shape;258;p5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59" name="Google Shape;259;p5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260" name="Google Shape;260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p5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271" name="Google Shape;271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283" name="Google Shape;283;p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284" name="Google Shape;284;p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" name="Google Shape;294;p6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295" name="Google Shape;295;p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07" name="Google Shape;307;p7"/>
          <p:cNvGrpSpPr/>
          <p:nvPr/>
        </p:nvGrpSpPr>
        <p:grpSpPr>
          <a:xfrm>
            <a:off x="5478864" y="2056700"/>
            <a:ext cx="5036265" cy="4113315"/>
            <a:chOff x="4780389" y="2513200"/>
            <a:chExt cx="5036265" cy="4113315"/>
          </a:xfrm>
        </p:grpSpPr>
        <p:grpSp>
          <p:nvGrpSpPr>
            <p:cNvPr id="308" name="Google Shape;308;p7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309" name="Google Shape;309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0" name="Google Shape;310;p7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311" name="Google Shape;311;p7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3" name="Google Shape;323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4" name="Google Shape;324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5" name="Google Shape;325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6" name="Google Shape;326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7" name="Google Shape;327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8" name="Google Shape;328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9" name="Google Shape;329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0" name="Google Shape;330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1" name="Google Shape;331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2" name="Google Shape;332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3" name="Google Shape;333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4" name="Google Shape;334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5" name="Google Shape;335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6" name="Google Shape;336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7" name="Google Shape;337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8" name="Google Shape;338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9" name="Google Shape;339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40" name="Google Shape;340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" name="Google Shape;341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" name="Google Shape;342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" name="Google Shape;344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" name="Google Shape;345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" name="Google Shape;346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" name="Google Shape;347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48" name="Google Shape;348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1" name="Google Shape;351;p7"/>
          <p:cNvGrpSpPr/>
          <p:nvPr/>
        </p:nvGrpSpPr>
        <p:grpSpPr>
          <a:xfrm>
            <a:off x="-128336" y="-2516263"/>
            <a:ext cx="5036265" cy="4113315"/>
            <a:chOff x="4780389" y="2513200"/>
            <a:chExt cx="5036265" cy="4113315"/>
          </a:xfrm>
        </p:grpSpPr>
        <p:grpSp>
          <p:nvGrpSpPr>
            <p:cNvPr id="352" name="Google Shape;352;p7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353" name="Google Shape;353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54" name="Google Shape;354;p7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355" name="Google Shape;355;p7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356" name="Google Shape;356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7" name="Google Shape;357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8" name="Google Shape;358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9" name="Google Shape;359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0" name="Google Shape;360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1" name="Google Shape;361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2" name="Google Shape;362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3" name="Google Shape;363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4" name="Google Shape;364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5" name="Google Shape;365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6" name="Google Shape;366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7" name="Google Shape;367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8" name="Google Shape;368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9" name="Google Shape;369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0" name="Google Shape;370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1" name="Google Shape;371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2" name="Google Shape;372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3" name="Google Shape;373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4" name="Google Shape;374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5" name="Google Shape;375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6" name="Google Shape;376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7" name="Google Shape;377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8" name="Google Shape;378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9" name="Google Shape;379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0" name="Google Shape;380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1" name="Google Shape;381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2" name="Google Shape;382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3" name="Google Shape;383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84" name="Google Shape;384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" name="Google Shape;385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" name="Google Shape;386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" name="Google Shape;387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" name="Google Shape;388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" name="Google Shape;389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" name="Google Shape;390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" name="Google Shape;391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92" name="Google Shape;392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8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7" name="Google Shape;397;p8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9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9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401" name="Google Shape;401;p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1" name="Google Shape;411;p9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412" name="Google Shape;412;p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9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423" name="Google Shape;423;p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5" name="Google Shape;425;p9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426" name="Google Shape;426;p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8" name="Google Shape;428;p9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429" name="Google Shape;429;p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1" name="Google Shape;431;p9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10"/>
          <p:cNvGrpSpPr/>
          <p:nvPr/>
        </p:nvGrpSpPr>
        <p:grpSpPr>
          <a:xfrm>
            <a:off x="4780389" y="2513200"/>
            <a:ext cx="5036265" cy="4113315"/>
            <a:chOff x="4780389" y="2513200"/>
            <a:chExt cx="5036265" cy="4113315"/>
          </a:xfrm>
        </p:grpSpPr>
        <p:grpSp>
          <p:nvGrpSpPr>
            <p:cNvPr id="434" name="Google Shape;434;p10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435" name="Google Shape;435;p10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36" name="Google Shape;436;p10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437" name="Google Shape;437;p10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438" name="Google Shape;438;p10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9" name="Google Shape;439;p10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0" name="Google Shape;440;p10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1" name="Google Shape;441;p10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2" name="Google Shape;442;p10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3" name="Google Shape;443;p10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4" name="Google Shape;444;p10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5" name="Google Shape;445;p10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6" name="Google Shape;446;p10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7" name="Google Shape;447;p10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8" name="Google Shape;448;p10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9" name="Google Shape;449;p10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0" name="Google Shape;450;p10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1" name="Google Shape;451;p10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2" name="Google Shape;452;p10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3" name="Google Shape;453;p10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4" name="Google Shape;454;p10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5" name="Google Shape;455;p10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6" name="Google Shape;456;p10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7" name="Google Shape;457;p10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8" name="Google Shape;458;p10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9" name="Google Shape;459;p10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0" name="Google Shape;460;p10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1" name="Google Shape;461;p10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2" name="Google Shape;462;p10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3" name="Google Shape;463;p10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4" name="Google Shape;464;p10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5" name="Google Shape;465;p10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66" name="Google Shape;466;p10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" name="Google Shape;467;p10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" name="Google Shape;468;p10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" name="Google Shape;469;p10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0" name="Google Shape;470;p10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Google Shape;471;p10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2" name="Google Shape;472;p10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3" name="Google Shape;473;p10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74" name="Google Shape;474;p10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0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0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7" name="Google Shape;477;p10"/>
          <p:cNvGrpSpPr/>
          <p:nvPr/>
        </p:nvGrpSpPr>
        <p:grpSpPr>
          <a:xfrm>
            <a:off x="-3382536" y="-1517163"/>
            <a:ext cx="5036265" cy="4113315"/>
            <a:chOff x="4780389" y="2513200"/>
            <a:chExt cx="5036265" cy="4113315"/>
          </a:xfrm>
        </p:grpSpPr>
        <p:grpSp>
          <p:nvGrpSpPr>
            <p:cNvPr id="478" name="Google Shape;478;p10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479" name="Google Shape;479;p10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80" name="Google Shape;480;p10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481" name="Google Shape;481;p10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482" name="Google Shape;482;p10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3" name="Google Shape;483;p10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4" name="Google Shape;484;p10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5" name="Google Shape;485;p10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6" name="Google Shape;486;p10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7" name="Google Shape;487;p10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8" name="Google Shape;488;p10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9" name="Google Shape;489;p10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0" name="Google Shape;490;p10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1" name="Google Shape;491;p10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2" name="Google Shape;492;p10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3" name="Google Shape;493;p10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4" name="Google Shape;494;p10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5" name="Google Shape;495;p10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6" name="Google Shape;496;p10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7" name="Google Shape;497;p10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8" name="Google Shape;498;p10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9" name="Google Shape;499;p10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0" name="Google Shape;500;p10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1" name="Google Shape;501;p10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2" name="Google Shape;502;p10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3" name="Google Shape;503;p10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4" name="Google Shape;504;p10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5" name="Google Shape;505;p10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6" name="Google Shape;506;p10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7" name="Google Shape;507;p10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8" name="Google Shape;508;p10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9" name="Google Shape;509;p10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10" name="Google Shape;510;p10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1" name="Google Shape;511;p10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2" name="Google Shape;512;p10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" name="Google Shape;513;p10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" name="Google Shape;514;p10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5" name="Google Shape;515;p10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" name="Google Shape;516;p10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" name="Google Shape;517;p10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18" name="Google Shape;518;p10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0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0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1" name="Google Shape;521;p10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522" name="Google Shape;522;p1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4" name="Google Shape;524;p10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525" name="Google Shape;525;p1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528" name="Google Shape;528;p1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0" name="Google Shape;530;p1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0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0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0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0"/>
          <p:cNvPicPr preferRelativeResize="0"/>
          <p:nvPr/>
        </p:nvPicPr>
        <p:blipFill rotWithShape="1">
          <a:blip r:embed="rId6">
            <a:alphaModFix/>
          </a:blip>
          <a:srcRect b="0" l="22008" r="18454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b="0" i="0" sz="32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33.png"/><Relationship Id="rId9" Type="http://schemas.openxmlformats.org/officeDocument/2006/relationships/image" Target="../media/image19.png"/><Relationship Id="rId5" Type="http://schemas.openxmlformats.org/officeDocument/2006/relationships/image" Target="../media/image26.png"/><Relationship Id="rId6" Type="http://schemas.openxmlformats.org/officeDocument/2006/relationships/image" Target="../media/image20.png"/><Relationship Id="rId7" Type="http://schemas.openxmlformats.org/officeDocument/2006/relationships/image" Target="../media/image24.png"/><Relationship Id="rId8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7.png"/><Relationship Id="rId13" Type="http://schemas.openxmlformats.org/officeDocument/2006/relationships/image" Target="../media/image39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9.png"/><Relationship Id="rId15" Type="http://schemas.openxmlformats.org/officeDocument/2006/relationships/image" Target="../media/image38.png"/><Relationship Id="rId14" Type="http://schemas.openxmlformats.org/officeDocument/2006/relationships/image" Target="../media/image34.png"/><Relationship Id="rId5" Type="http://schemas.openxmlformats.org/officeDocument/2006/relationships/image" Target="../media/image21.png"/><Relationship Id="rId6" Type="http://schemas.openxmlformats.org/officeDocument/2006/relationships/image" Target="../media/image16.png"/><Relationship Id="rId7" Type="http://schemas.openxmlformats.org/officeDocument/2006/relationships/image" Target="../media/image23.png"/><Relationship Id="rId8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hyperlink" Target="https://www.figma.com/file/TjaoC4j4f520it1NV0m9jJ/Cogniassess?type=design&amp;node-id=1-14&amp;mode=design&amp;t=d1Fk6jn1RHWPOgzX-0" TargetMode="External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hyperlink" Target="https://www.figma.com/file/TjaoC4j4f520it1NV0m9jJ/Cogniassess?type=design&amp;node-id=1-14&amp;mode=design&amp;t=d1Fk6jn1RHWPOgzX-0" TargetMode="External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11" Type="http://schemas.openxmlformats.org/officeDocument/2006/relationships/image" Target="../media/image11.png"/><Relationship Id="rId10" Type="http://schemas.openxmlformats.org/officeDocument/2006/relationships/image" Target="../media/image8.png"/><Relationship Id="rId9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9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2376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11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1"/>
          <p:cNvPicPr preferRelativeResize="0"/>
          <p:nvPr/>
        </p:nvPicPr>
        <p:blipFill rotWithShape="1">
          <a:blip r:embed="rId4">
            <a:alphaModFix/>
          </a:blip>
          <a:srcRect b="0" l="22008" r="18454" t="0"/>
          <a:stretch/>
        </p:blipFill>
        <p:spPr>
          <a:xfrm rot="-1020085">
            <a:off x="7350166" y="3656596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1" name="Google Shape;541;p11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542" name="Google Shape;542;p1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4" name="Google Shape;544;p11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545" name="Google Shape;545;p1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7" name="Google Shape;547;p11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548" name="Google Shape;548;p1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50" name="Google Shape;550;p11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11"/>
          <p:cNvSpPr txBox="1"/>
          <p:nvPr>
            <p:ph type="ctrTitle"/>
          </p:nvPr>
        </p:nvSpPr>
        <p:spPr>
          <a:xfrm>
            <a:off x="744860" y="1229969"/>
            <a:ext cx="7387653" cy="219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200">
                <a:solidFill>
                  <a:srgbClr val="EF506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COGNIASSESS </a:t>
            </a:r>
            <a:br>
              <a:rPr lang="en-US" sz="3200">
                <a:solidFill>
                  <a:srgbClr val="EF506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3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Non-Technical roles Assessment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2376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0"/>
          <p:cNvSpPr txBox="1"/>
          <p:nvPr>
            <p:ph type="title"/>
          </p:nvPr>
        </p:nvSpPr>
        <p:spPr>
          <a:xfrm>
            <a:off x="720000" y="14001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solidFill>
                  <a:srgbClr val="EF5063"/>
                </a:solidFill>
              </a:rPr>
              <a:t>Existing Solutions</a:t>
            </a:r>
            <a:endParaRPr>
              <a:solidFill>
                <a:srgbClr val="EF5063"/>
              </a:solidFill>
            </a:endParaRPr>
          </a:p>
        </p:txBody>
      </p:sp>
      <p:grpSp>
        <p:nvGrpSpPr>
          <p:cNvPr id="717" name="Google Shape;717;p20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718" name="Google Shape;718;p2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20" name="Google Shape;720;p20"/>
          <p:cNvPicPr preferRelativeResize="0"/>
          <p:nvPr/>
        </p:nvPicPr>
        <p:blipFill rotWithShape="1">
          <a:blip r:embed="rId3">
            <a:alphaModFix/>
          </a:blip>
          <a:srcRect b="0" l="22008" r="18454" t="0"/>
          <a:stretch/>
        </p:blipFill>
        <p:spPr>
          <a:xfrm rot="1203247">
            <a:off x="7972167" y="4020622"/>
            <a:ext cx="903665" cy="8538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1" name="Google Shape;721;p20"/>
          <p:cNvGraphicFramePr/>
          <p:nvPr/>
        </p:nvGraphicFramePr>
        <p:xfrm>
          <a:off x="1090078" y="97639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{721DB4C2-7B5A-4D73-B92A-15A6D309083B}</a:tableStyleId>
              </a:tblPr>
              <a:tblGrid>
                <a:gridCol w="2666850"/>
                <a:gridCol w="1308100"/>
                <a:gridCol w="1117975"/>
                <a:gridCol w="935450"/>
                <a:gridCol w="935450"/>
              </a:tblGrid>
              <a:tr h="379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Features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Cogniassess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TestGorilla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Vervoe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Hirevue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2941"/>
                      </a:srgbClr>
                    </a:solidFill>
                  </a:tcPr>
                </a:tc>
              </a:tr>
              <a:tr h="55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Role-Specific Customization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LLM-Driven Modules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Questions / Scenario generation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Mixed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Proctoring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Personalized Feedback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CV analysis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Roadmaps Suggestions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Connect with Recruiter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2376"/>
        </a:soli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1"/>
          <p:cNvSpPr txBox="1"/>
          <p:nvPr>
            <p:ph type="title"/>
          </p:nvPr>
        </p:nvSpPr>
        <p:spPr>
          <a:xfrm>
            <a:off x="776349" y="14476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solidFill>
                  <a:srgbClr val="EF5063"/>
                </a:solidFill>
              </a:rPr>
              <a:t>Our Solution</a:t>
            </a:r>
            <a:endParaRPr>
              <a:solidFill>
                <a:srgbClr val="EF5063"/>
              </a:solidFill>
            </a:endParaRPr>
          </a:p>
        </p:txBody>
      </p:sp>
      <p:grpSp>
        <p:nvGrpSpPr>
          <p:cNvPr id="727" name="Google Shape;727;p21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728" name="Google Shape;728;p2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2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30" name="Google Shape;730;p21"/>
          <p:cNvPicPr preferRelativeResize="0"/>
          <p:nvPr/>
        </p:nvPicPr>
        <p:blipFill rotWithShape="1">
          <a:blip r:embed="rId3">
            <a:alphaModFix/>
          </a:blip>
          <a:srcRect b="0" l="22008" r="18454" t="0"/>
          <a:stretch/>
        </p:blipFill>
        <p:spPr>
          <a:xfrm rot="1203247">
            <a:off x="7972167" y="4020622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21"/>
          <p:cNvSpPr txBox="1"/>
          <p:nvPr/>
        </p:nvSpPr>
        <p:spPr>
          <a:xfrm>
            <a:off x="413191" y="841450"/>
            <a:ext cx="8317617" cy="1178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3464" lvl="0" marL="2834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</a:pPr>
            <a:r>
              <a:rPr b="0" i="0" lang="en-U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Assess a diverse array of roles, including:</a:t>
            </a:r>
            <a:endParaRPr/>
          </a:p>
          <a:p>
            <a:pPr indent="-181864" lvl="0" marL="2834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Arial"/>
              <a:buAutoNum type="arabicPeriod"/>
            </a:pPr>
            <a:r>
              <a:rPr b="0" i="0" lang="en-U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BPO Customer Service Professionals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Arial"/>
              <a:buAutoNum type="arabicPeriod"/>
            </a:pPr>
            <a:r>
              <a:rPr b="0" i="0" lang="en-U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Technical Writers,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Arial"/>
              <a:buAutoNum type="arabicPeriod"/>
            </a:pPr>
            <a:r>
              <a:rPr b="0" i="0" lang="en-U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Content Developers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Arial"/>
              <a:buAutoNum type="arabicPeriod"/>
            </a:pPr>
            <a:r>
              <a:rPr b="0" i="0" lang="en-U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Social Media Marketers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Arial"/>
              <a:buAutoNum type="arabicPeriod"/>
            </a:pPr>
            <a:r>
              <a:rPr b="0" i="0" lang="en-U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Finance Managers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Arial"/>
              <a:buAutoNum type="arabicPeriod"/>
            </a:pPr>
            <a:r>
              <a:rPr b="0" i="0" lang="en-U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Human Resources Executives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3464" lvl="0" marL="2834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</a:pPr>
            <a:r>
              <a:rPr b="0" i="0" lang="en-U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Using fine tuned LLMs for role-specific simulations, scenario-based assessments, and role-play simulations to gauge skills effectively.</a:t>
            </a:r>
            <a:endParaRPr/>
          </a:p>
          <a:p>
            <a:pPr indent="-181864" lvl="0" marL="2834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3464" lvl="0" marL="2834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</a:pPr>
            <a:r>
              <a:rPr b="0" i="0" lang="en-U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Analysis of deficiencies in a candidate  , Offering personalized and role-specific evaluations. Integrating LLM and AI for accurate and unbiased assessments.</a:t>
            </a:r>
            <a:endParaRPr/>
          </a:p>
          <a:p>
            <a:pPr indent="-181864" lvl="0" marL="2834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3464" lvl="0" marL="2834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</a:pPr>
            <a:r>
              <a:rPr b="0" i="0" lang="en-U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Effective use of AI in minimizes hiring bias</a:t>
            </a:r>
            <a:endParaRPr/>
          </a:p>
          <a:p>
            <a:pPr indent="-181864" lvl="0" marL="2834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3464" lvl="0" marL="2834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</a:pPr>
            <a:r>
              <a:rPr b="0" i="0" lang="en-U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Anti-Cheating mechanisms using AI based proctoring</a:t>
            </a:r>
            <a:endParaRPr/>
          </a:p>
          <a:p>
            <a:pPr indent="-181864" lvl="0" marL="2834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None/>
            </a:pPr>
            <a:r>
              <a:t/>
            </a:r>
            <a:endParaRPr b="1"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3464" lvl="0" marL="2834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</a:pPr>
            <a:r>
              <a:rPr b="0" i="0" lang="en-U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Specialized roadmaps to guide the candidate how to increase his skillset</a:t>
            </a:r>
            <a:endParaRPr b="0"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81864" lvl="0" marL="2834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2" name="Google Shape;732;p21"/>
          <p:cNvSpPr/>
          <p:nvPr/>
        </p:nvSpPr>
        <p:spPr>
          <a:xfrm rot="-1409535">
            <a:off x="5362511" y="875569"/>
            <a:ext cx="553266" cy="746396"/>
          </a:xfrm>
          <a:custGeom>
            <a:rect b="b" l="l" r="r" t="t"/>
            <a:pathLst>
              <a:path extrusionOk="0" h="1492792" w="1106532">
                <a:moveTo>
                  <a:pt x="0" y="0"/>
                </a:moveTo>
                <a:lnTo>
                  <a:pt x="1106532" y="0"/>
                </a:lnTo>
                <a:lnTo>
                  <a:pt x="1106532" y="1492793"/>
                </a:lnTo>
                <a:lnTo>
                  <a:pt x="0" y="14927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1"/>
          <p:cNvSpPr/>
          <p:nvPr/>
        </p:nvSpPr>
        <p:spPr>
          <a:xfrm rot="895933">
            <a:off x="6138435" y="726395"/>
            <a:ext cx="856389" cy="895571"/>
          </a:xfrm>
          <a:custGeom>
            <a:rect b="b" l="l" r="r" t="t"/>
            <a:pathLst>
              <a:path extrusionOk="0" h="1791141" w="1712778">
                <a:moveTo>
                  <a:pt x="0" y="0"/>
                </a:moveTo>
                <a:lnTo>
                  <a:pt x="1712779" y="0"/>
                </a:lnTo>
                <a:lnTo>
                  <a:pt x="1712779" y="1791141"/>
                </a:lnTo>
                <a:lnTo>
                  <a:pt x="0" y="1791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1"/>
          <p:cNvSpPr/>
          <p:nvPr/>
        </p:nvSpPr>
        <p:spPr>
          <a:xfrm rot="1642313">
            <a:off x="7281701" y="744048"/>
            <a:ext cx="966590" cy="860265"/>
          </a:xfrm>
          <a:custGeom>
            <a:rect b="b" l="l" r="r" t="t"/>
            <a:pathLst>
              <a:path extrusionOk="0" h="1720529" w="1933179">
                <a:moveTo>
                  <a:pt x="0" y="0"/>
                </a:moveTo>
                <a:lnTo>
                  <a:pt x="1933178" y="0"/>
                </a:lnTo>
                <a:lnTo>
                  <a:pt x="1933178" y="1720529"/>
                </a:lnTo>
                <a:lnTo>
                  <a:pt x="0" y="1720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1"/>
          <p:cNvSpPr/>
          <p:nvPr/>
        </p:nvSpPr>
        <p:spPr>
          <a:xfrm rot="-2147501">
            <a:off x="4749381" y="1587773"/>
            <a:ext cx="749698" cy="655985"/>
          </a:xfrm>
          <a:custGeom>
            <a:rect b="b" l="l" r="r" t="t"/>
            <a:pathLst>
              <a:path extrusionOk="0" h="1311970" w="1499395">
                <a:moveTo>
                  <a:pt x="0" y="0"/>
                </a:moveTo>
                <a:lnTo>
                  <a:pt x="1499395" y="0"/>
                </a:lnTo>
                <a:lnTo>
                  <a:pt x="1499395" y="1311970"/>
                </a:lnTo>
                <a:lnTo>
                  <a:pt x="0" y="1311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1"/>
          <p:cNvSpPr/>
          <p:nvPr/>
        </p:nvSpPr>
        <p:spPr>
          <a:xfrm rot="1264512">
            <a:off x="6037511" y="1841005"/>
            <a:ext cx="628926" cy="655985"/>
          </a:xfrm>
          <a:custGeom>
            <a:rect b="b" l="l" r="r" t="t"/>
            <a:pathLst>
              <a:path extrusionOk="0" h="1311970" w="1257851">
                <a:moveTo>
                  <a:pt x="0" y="0"/>
                </a:moveTo>
                <a:lnTo>
                  <a:pt x="1257852" y="0"/>
                </a:lnTo>
                <a:lnTo>
                  <a:pt x="1257852" y="1311970"/>
                </a:lnTo>
                <a:lnTo>
                  <a:pt x="0" y="1311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1"/>
          <p:cNvSpPr/>
          <p:nvPr/>
        </p:nvSpPr>
        <p:spPr>
          <a:xfrm rot="-1973004">
            <a:off x="7018080" y="1830755"/>
            <a:ext cx="615171" cy="666852"/>
          </a:xfrm>
          <a:custGeom>
            <a:rect b="b" l="l" r="r" t="t"/>
            <a:pathLst>
              <a:path extrusionOk="0" h="1333704" w="1230341">
                <a:moveTo>
                  <a:pt x="0" y="0"/>
                </a:moveTo>
                <a:lnTo>
                  <a:pt x="1230342" y="0"/>
                </a:lnTo>
                <a:lnTo>
                  <a:pt x="1230342" y="1333704"/>
                </a:lnTo>
                <a:lnTo>
                  <a:pt x="0" y="13337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2376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2"/>
          <p:cNvSpPr txBox="1"/>
          <p:nvPr>
            <p:ph type="title"/>
          </p:nvPr>
        </p:nvSpPr>
        <p:spPr>
          <a:xfrm>
            <a:off x="776349" y="144762"/>
            <a:ext cx="8010808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solidFill>
                  <a:srgbClr val="EF5063"/>
                </a:solidFill>
              </a:rPr>
              <a:t>Why LLMs instead of </a:t>
            </a:r>
            <a:br>
              <a:rPr lang="en-US">
                <a:solidFill>
                  <a:srgbClr val="EF5063"/>
                </a:solidFill>
              </a:rPr>
            </a:br>
            <a:r>
              <a:rPr lang="en-US">
                <a:solidFill>
                  <a:srgbClr val="EF5063"/>
                </a:solidFill>
              </a:rPr>
              <a:t>Traditional AI</a:t>
            </a:r>
            <a:endParaRPr>
              <a:solidFill>
                <a:srgbClr val="EF5063"/>
              </a:solidFill>
            </a:endParaRPr>
          </a:p>
        </p:txBody>
      </p:sp>
      <p:grpSp>
        <p:nvGrpSpPr>
          <p:cNvPr id="743" name="Google Shape;743;p22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744" name="Google Shape;744;p2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6" name="Google Shape;746;p22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747" name="Google Shape;747;p2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49" name="Google Shape;749;p22"/>
          <p:cNvPicPr preferRelativeResize="0"/>
          <p:nvPr/>
        </p:nvPicPr>
        <p:blipFill rotWithShape="1">
          <a:blip r:embed="rId3">
            <a:alphaModFix/>
          </a:blip>
          <a:srcRect b="0" l="22008" r="18454" t="0"/>
          <a:stretch/>
        </p:blipFill>
        <p:spPr>
          <a:xfrm rot="1203247">
            <a:off x="7972167" y="4020622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2"/>
          <p:cNvSpPr txBox="1"/>
          <p:nvPr/>
        </p:nvSpPr>
        <p:spPr>
          <a:xfrm>
            <a:off x="413191" y="1468763"/>
            <a:ext cx="8317617" cy="1178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3464" lvl="0" marL="2834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</a:pPr>
            <a:r>
              <a:rPr b="1" i="0" lang="en-US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Enhanced Understanding:</a:t>
            </a:r>
            <a:endParaRPr/>
          </a:p>
          <a:p>
            <a:pPr indent="-283464" lvl="1" marL="7406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</a:pPr>
            <a:r>
              <a:rPr b="0" i="0" lang="en-US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LLMs offer deeper context and nuance understanding compared to traditional AI.</a:t>
            </a:r>
            <a:endParaRPr/>
          </a:p>
          <a:p>
            <a:pPr indent="-283464" lvl="0" marL="2834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</a:pPr>
            <a:r>
              <a:rPr b="1" i="0" lang="en-US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Greater Contextual Awareness:</a:t>
            </a:r>
            <a:endParaRPr/>
          </a:p>
          <a:p>
            <a:pPr indent="-283464" lvl="1" marL="7406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</a:pPr>
            <a:r>
              <a:rPr b="0" i="0" lang="en-US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LLMs exhibit superior adaptation to diverse scenarios through advanced contextual awareness.</a:t>
            </a:r>
            <a:endParaRPr/>
          </a:p>
          <a:p>
            <a:pPr indent="-283464" lvl="0" marL="2834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</a:pPr>
            <a:r>
              <a:rPr b="1" i="0" lang="en-US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Dynamic &amp; Scalable Learning:</a:t>
            </a:r>
            <a:endParaRPr/>
          </a:p>
          <a:p>
            <a:pPr indent="-283464" lvl="1" marL="7406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</a:pPr>
            <a:r>
              <a:rPr b="0" i="0" lang="en-US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LLMs adapt and scale according to evolving demands, surpassing traditional AI limitations.</a:t>
            </a:r>
            <a:endParaRPr/>
          </a:p>
          <a:p>
            <a:pPr indent="-283464" lvl="0" marL="2834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</a:pPr>
            <a:r>
              <a:rPr b="1" i="0" lang="en-US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Fine-tuned Personalization:</a:t>
            </a:r>
            <a:endParaRPr/>
          </a:p>
          <a:p>
            <a:pPr indent="-283464" lvl="1" marL="7406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</a:pPr>
            <a:r>
              <a:rPr b="0" i="0" lang="en-US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LLMs can be fine-tuned for personalized, role-specific evaluations aligned with individual needs.</a:t>
            </a:r>
            <a:endParaRPr/>
          </a:p>
          <a:p>
            <a:pPr indent="-283464" lvl="0" marL="2834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</a:pPr>
            <a:r>
              <a:rPr b="1" i="0" lang="en-US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Comprehensive Evaluations:</a:t>
            </a:r>
            <a:endParaRPr/>
          </a:p>
          <a:p>
            <a:pPr indent="-283464" lvl="1" marL="7406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</a:pPr>
            <a:r>
              <a:rPr b="0" i="0" lang="en-US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LLMs provide holistic and nuanced insights into candidates’ capabilities.</a:t>
            </a:r>
            <a:endParaRPr/>
          </a:p>
          <a:p>
            <a:pPr indent="-283464" lvl="0" marL="2834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</a:pPr>
            <a:r>
              <a:rPr b="1" i="0" lang="en-US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Reduced Biases:</a:t>
            </a:r>
            <a:endParaRPr/>
          </a:p>
          <a:p>
            <a:pPr indent="-283464" lvl="1" marL="7406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</a:pPr>
            <a:r>
              <a:rPr b="0" i="0" lang="en-US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LLMs analyze diverse data, minimizing biases by establishing equitable criteria.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2376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23"/>
          <p:cNvSpPr txBox="1"/>
          <p:nvPr>
            <p:ph type="title"/>
          </p:nvPr>
        </p:nvSpPr>
        <p:spPr>
          <a:xfrm>
            <a:off x="776349" y="144762"/>
            <a:ext cx="8010808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solidFill>
                  <a:srgbClr val="EF5063"/>
                </a:solidFill>
              </a:rPr>
              <a:t>Decreasing costs with use of </a:t>
            </a:r>
            <a:br>
              <a:rPr lang="en-US">
                <a:solidFill>
                  <a:srgbClr val="EF5063"/>
                </a:solidFill>
              </a:rPr>
            </a:br>
            <a:r>
              <a:rPr lang="en-US">
                <a:solidFill>
                  <a:srgbClr val="EF5063"/>
                </a:solidFill>
              </a:rPr>
              <a:t>PEFT</a:t>
            </a:r>
            <a:endParaRPr>
              <a:solidFill>
                <a:srgbClr val="EF5063"/>
              </a:solidFill>
            </a:endParaRPr>
          </a:p>
        </p:txBody>
      </p:sp>
      <p:grpSp>
        <p:nvGrpSpPr>
          <p:cNvPr id="756" name="Google Shape;756;p23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757" name="Google Shape;757;p2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2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9" name="Google Shape;759;p23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760" name="Google Shape;760;p2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2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62" name="Google Shape;762;p23"/>
          <p:cNvPicPr preferRelativeResize="0"/>
          <p:nvPr/>
        </p:nvPicPr>
        <p:blipFill rotWithShape="1">
          <a:blip r:embed="rId3">
            <a:alphaModFix/>
          </a:blip>
          <a:srcRect b="0" l="22008" r="18454" t="0"/>
          <a:stretch/>
        </p:blipFill>
        <p:spPr>
          <a:xfrm rot="1203247">
            <a:off x="8335324" y="3819112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3"/>
          <p:cNvSpPr/>
          <p:nvPr/>
        </p:nvSpPr>
        <p:spPr>
          <a:xfrm>
            <a:off x="1327756" y="1590842"/>
            <a:ext cx="7124540" cy="3552658"/>
          </a:xfrm>
          <a:custGeom>
            <a:rect b="b" l="l" r="r" t="t"/>
            <a:pathLst>
              <a:path extrusionOk="0" h="8845076" w="16553253">
                <a:moveTo>
                  <a:pt x="0" y="0"/>
                </a:moveTo>
                <a:lnTo>
                  <a:pt x="16553253" y="0"/>
                </a:lnTo>
                <a:lnTo>
                  <a:pt x="16553253" y="8845076"/>
                </a:lnTo>
                <a:lnTo>
                  <a:pt x="0" y="8845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2376"/>
        </a:solid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24"/>
          <p:cNvSpPr txBox="1"/>
          <p:nvPr>
            <p:ph type="title"/>
          </p:nvPr>
        </p:nvSpPr>
        <p:spPr>
          <a:xfrm>
            <a:off x="830822" y="44943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solidFill>
                  <a:srgbClr val="EF5063"/>
                </a:solidFill>
              </a:rPr>
              <a:t>Methodology</a:t>
            </a:r>
            <a:endParaRPr>
              <a:solidFill>
                <a:srgbClr val="EF5063"/>
              </a:solidFill>
            </a:endParaRPr>
          </a:p>
        </p:txBody>
      </p:sp>
      <p:sp>
        <p:nvSpPr>
          <p:cNvPr id="769" name="Google Shape;769;p24"/>
          <p:cNvSpPr/>
          <p:nvPr/>
        </p:nvSpPr>
        <p:spPr>
          <a:xfrm rot="5400000">
            <a:off x="754358" y="2439015"/>
            <a:ext cx="661474" cy="560111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2941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24"/>
          <p:cNvSpPr/>
          <p:nvPr/>
        </p:nvSpPr>
        <p:spPr>
          <a:xfrm rot="5400000">
            <a:off x="3486940" y="2439015"/>
            <a:ext cx="661474" cy="560111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2941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24"/>
          <p:cNvSpPr/>
          <p:nvPr/>
        </p:nvSpPr>
        <p:spPr>
          <a:xfrm rot="5400000">
            <a:off x="4853230" y="2663017"/>
            <a:ext cx="661474" cy="560111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2941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24"/>
          <p:cNvSpPr/>
          <p:nvPr/>
        </p:nvSpPr>
        <p:spPr>
          <a:xfrm rot="5400000">
            <a:off x="2120649" y="2663017"/>
            <a:ext cx="661474" cy="560111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2941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24"/>
          <p:cNvSpPr/>
          <p:nvPr/>
        </p:nvSpPr>
        <p:spPr>
          <a:xfrm rot="10800000">
            <a:off x="4501696" y="2833053"/>
            <a:ext cx="1364543" cy="698939"/>
          </a:xfrm>
          <a:custGeom>
            <a:rect b="b" l="l" r="r" t="t"/>
            <a:pathLst>
              <a:path extrusionOk="0" fill="none" h="22050" w="44065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cap="rnd" cmpd="sng" w="19050">
            <a:solidFill>
              <a:schemeClr val="dk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24"/>
          <p:cNvSpPr txBox="1"/>
          <p:nvPr/>
        </p:nvSpPr>
        <p:spPr>
          <a:xfrm>
            <a:off x="162834" y="3330257"/>
            <a:ext cx="1844369" cy="28825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Benchmarking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Open soucre LLMS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5" name="Google Shape;775;p24"/>
          <p:cNvSpPr txBox="1"/>
          <p:nvPr/>
        </p:nvSpPr>
        <p:spPr>
          <a:xfrm>
            <a:off x="1602626" y="1595759"/>
            <a:ext cx="1854832" cy="3345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Engineering for Non-Technical Roles Assessment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Fine tuning</a:t>
            </a:r>
            <a:endParaRPr/>
          </a:p>
        </p:txBody>
      </p:sp>
      <p:sp>
        <p:nvSpPr>
          <p:cNvPr id="776" name="Google Shape;776;p24"/>
          <p:cNvSpPr/>
          <p:nvPr/>
        </p:nvSpPr>
        <p:spPr>
          <a:xfrm rot="10800000">
            <a:off x="3135390" y="2142532"/>
            <a:ext cx="1364573" cy="697893"/>
          </a:xfrm>
          <a:custGeom>
            <a:rect b="b" l="l" r="r" t="t"/>
            <a:pathLst>
              <a:path extrusionOk="0" fill="none" h="22017" w="44066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cap="rnd" cmpd="sng" w="19050">
            <a:solidFill>
              <a:schemeClr val="dk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24"/>
          <p:cNvSpPr/>
          <p:nvPr/>
        </p:nvSpPr>
        <p:spPr>
          <a:xfrm rot="10800000">
            <a:off x="1769115" y="2833053"/>
            <a:ext cx="1364543" cy="698939"/>
          </a:xfrm>
          <a:custGeom>
            <a:rect b="b" l="l" r="r" t="t"/>
            <a:pathLst>
              <a:path extrusionOk="0" fill="none" h="22050" w="44065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cap="rnd" cmpd="sng" w="19050">
            <a:solidFill>
              <a:schemeClr val="dk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24"/>
          <p:cNvSpPr/>
          <p:nvPr/>
        </p:nvSpPr>
        <p:spPr>
          <a:xfrm rot="10800000">
            <a:off x="402809" y="2142532"/>
            <a:ext cx="1364573" cy="697893"/>
          </a:xfrm>
          <a:custGeom>
            <a:rect b="b" l="l" r="r" t="t"/>
            <a:pathLst>
              <a:path extrusionOk="0" fill="none" h="22017" w="44066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cap="rnd" cmpd="sng" w="19050">
            <a:solidFill>
              <a:schemeClr val="dk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24"/>
          <p:cNvSpPr/>
          <p:nvPr/>
        </p:nvSpPr>
        <p:spPr>
          <a:xfrm rot="10800000">
            <a:off x="4439549" y="2763190"/>
            <a:ext cx="113678" cy="116363"/>
          </a:xfrm>
          <a:custGeom>
            <a:rect b="b" l="l" r="r" t="t"/>
            <a:pathLst>
              <a:path extrusionOk="0" h="3671" w="3671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24"/>
          <p:cNvSpPr/>
          <p:nvPr/>
        </p:nvSpPr>
        <p:spPr>
          <a:xfrm rot="10800000">
            <a:off x="3075062" y="2763190"/>
            <a:ext cx="113648" cy="116363"/>
          </a:xfrm>
          <a:custGeom>
            <a:rect b="b" l="l" r="r" t="t"/>
            <a:pathLst>
              <a:path extrusionOk="0" h="3671" w="367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24"/>
          <p:cNvSpPr/>
          <p:nvPr/>
        </p:nvSpPr>
        <p:spPr>
          <a:xfrm rot="10800000">
            <a:off x="1710546" y="2763190"/>
            <a:ext cx="113648" cy="116363"/>
          </a:xfrm>
          <a:custGeom>
            <a:rect b="b" l="l" r="r" t="t"/>
            <a:pathLst>
              <a:path extrusionOk="0" h="3671" w="367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24"/>
          <p:cNvSpPr txBox="1"/>
          <p:nvPr/>
        </p:nvSpPr>
        <p:spPr>
          <a:xfrm>
            <a:off x="3117344" y="3424934"/>
            <a:ext cx="1372615" cy="33457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Parameter-Efficient Fine-Tuning (PEFT)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3" name="Google Shape;783;p24"/>
          <p:cNvSpPr txBox="1"/>
          <p:nvPr/>
        </p:nvSpPr>
        <p:spPr>
          <a:xfrm>
            <a:off x="4497660" y="2199941"/>
            <a:ext cx="1372615" cy="3345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84" name="Google Shape;784;p24"/>
          <p:cNvSpPr txBox="1"/>
          <p:nvPr/>
        </p:nvSpPr>
        <p:spPr>
          <a:xfrm>
            <a:off x="3131370" y="3322933"/>
            <a:ext cx="1372615" cy="3545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85" name="Google Shape;785;p24"/>
          <p:cNvGrpSpPr/>
          <p:nvPr/>
        </p:nvGrpSpPr>
        <p:grpSpPr>
          <a:xfrm>
            <a:off x="5031538" y="2746703"/>
            <a:ext cx="304860" cy="392738"/>
            <a:chOff x="2636386" y="3145176"/>
            <a:chExt cx="478408" cy="601990"/>
          </a:xfrm>
        </p:grpSpPr>
        <p:sp>
          <p:nvSpPr>
            <p:cNvPr id="786" name="Google Shape;786;p24"/>
            <p:cNvSpPr/>
            <p:nvPr/>
          </p:nvSpPr>
          <p:spPr>
            <a:xfrm>
              <a:off x="2849653" y="3556785"/>
              <a:ext cx="51874" cy="17678"/>
            </a:xfrm>
            <a:custGeom>
              <a:rect b="b" l="l" r="r" t="t"/>
              <a:pathLst>
                <a:path extrusionOk="0" h="533" w="1564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2895093" y="3384513"/>
              <a:ext cx="120232" cy="79171"/>
            </a:xfrm>
            <a:custGeom>
              <a:rect b="b" l="l" r="r" t="t"/>
              <a:pathLst>
                <a:path extrusionOk="0" h="2387" w="3625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2893335" y="3344745"/>
              <a:ext cx="115821" cy="29121"/>
            </a:xfrm>
            <a:custGeom>
              <a:rect b="b" l="l" r="r" t="t"/>
              <a:pathLst>
                <a:path extrusionOk="0" h="878" w="3492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2730250" y="3349223"/>
              <a:ext cx="114163" cy="114096"/>
            </a:xfrm>
            <a:custGeom>
              <a:rect b="b" l="l" r="r" t="t"/>
              <a:pathLst>
                <a:path extrusionOk="0" h="3440" w="3442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2636386" y="3145176"/>
              <a:ext cx="478408" cy="601990"/>
            </a:xfrm>
            <a:custGeom>
              <a:rect b="b" l="l" r="r" t="t"/>
              <a:pathLst>
                <a:path extrusionOk="0" h="18150" w="14424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1" name="Google Shape;791;p24"/>
          <p:cNvGrpSpPr/>
          <p:nvPr/>
        </p:nvGrpSpPr>
        <p:grpSpPr>
          <a:xfrm>
            <a:off x="893089" y="2571507"/>
            <a:ext cx="384013" cy="295126"/>
            <a:chOff x="5351113" y="3220301"/>
            <a:chExt cx="602621" cy="452371"/>
          </a:xfrm>
        </p:grpSpPr>
        <p:sp>
          <p:nvSpPr>
            <p:cNvPr id="792" name="Google Shape;792;p24"/>
            <p:cNvSpPr/>
            <p:nvPr/>
          </p:nvSpPr>
          <p:spPr>
            <a:xfrm>
              <a:off x="5447995" y="3220301"/>
              <a:ext cx="150846" cy="151376"/>
            </a:xfrm>
            <a:custGeom>
              <a:rect b="b" l="l" r="r" t="t"/>
              <a:pathLst>
                <a:path extrusionOk="0" h="4564" w="454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4298"/>
                  </a:lnTo>
                  <a:cubicBezTo>
                    <a:pt x="1" y="4445"/>
                    <a:pt x="120" y="4564"/>
                    <a:pt x="266" y="4564"/>
                  </a:cubicBezTo>
                  <a:cubicBezTo>
                    <a:pt x="413" y="4564"/>
                    <a:pt x="532" y="4445"/>
                    <a:pt x="532" y="4298"/>
                  </a:cubicBezTo>
                  <a:lnTo>
                    <a:pt x="532" y="533"/>
                  </a:lnTo>
                  <a:lnTo>
                    <a:pt x="4281" y="533"/>
                  </a:lnTo>
                  <a:cubicBezTo>
                    <a:pt x="4428" y="533"/>
                    <a:pt x="4546" y="414"/>
                    <a:pt x="4546" y="267"/>
                  </a:cubicBezTo>
                  <a:cubicBezTo>
                    <a:pt x="4547" y="120"/>
                    <a:pt x="44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5447995" y="3521296"/>
              <a:ext cx="150846" cy="151376"/>
            </a:xfrm>
            <a:custGeom>
              <a:rect b="b" l="l" r="r" t="t"/>
              <a:pathLst>
                <a:path extrusionOk="0" h="4564" w="4548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4120"/>
                  </a:lnTo>
                  <a:cubicBezTo>
                    <a:pt x="1" y="4364"/>
                    <a:pt x="199" y="4563"/>
                    <a:pt x="444" y="4563"/>
                  </a:cubicBezTo>
                  <a:lnTo>
                    <a:pt x="4281" y="4563"/>
                  </a:lnTo>
                  <a:cubicBezTo>
                    <a:pt x="4428" y="4563"/>
                    <a:pt x="4547" y="4444"/>
                    <a:pt x="4547" y="4297"/>
                  </a:cubicBezTo>
                  <a:cubicBezTo>
                    <a:pt x="4547" y="4150"/>
                    <a:pt x="4428" y="4031"/>
                    <a:pt x="4281" y="4031"/>
                  </a:cubicBezTo>
                  <a:lnTo>
                    <a:pt x="533" y="4031"/>
                  </a:ln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5721196" y="3220301"/>
              <a:ext cx="150813" cy="151376"/>
            </a:xfrm>
            <a:custGeom>
              <a:rect b="b" l="l" r="r" t="t"/>
              <a:pathLst>
                <a:path extrusionOk="0" h="4564" w="4547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015" y="533"/>
                  </a:lnTo>
                  <a:lnTo>
                    <a:pt x="4015" y="4298"/>
                  </a:lnTo>
                  <a:cubicBezTo>
                    <a:pt x="4015" y="4445"/>
                    <a:pt x="4134" y="4564"/>
                    <a:pt x="4281" y="4564"/>
                  </a:cubicBezTo>
                  <a:cubicBezTo>
                    <a:pt x="4428" y="4564"/>
                    <a:pt x="4547" y="4445"/>
                    <a:pt x="4547" y="4298"/>
                  </a:cubicBezTo>
                  <a:lnTo>
                    <a:pt x="4547" y="443"/>
                  </a:lnTo>
                  <a:cubicBezTo>
                    <a:pt x="4547" y="199"/>
                    <a:pt x="4348" y="1"/>
                    <a:pt x="4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5721196" y="3521262"/>
              <a:ext cx="150813" cy="151410"/>
            </a:xfrm>
            <a:custGeom>
              <a:rect b="b" l="l" r="r" t="t"/>
              <a:pathLst>
                <a:path extrusionOk="0" h="4565" w="4547">
                  <a:moveTo>
                    <a:pt x="4281" y="0"/>
                  </a:moveTo>
                  <a:cubicBezTo>
                    <a:pt x="4134" y="0"/>
                    <a:pt x="4015" y="119"/>
                    <a:pt x="4015" y="266"/>
                  </a:cubicBezTo>
                  <a:lnTo>
                    <a:pt x="4015" y="4032"/>
                  </a:lnTo>
                  <a:lnTo>
                    <a:pt x="266" y="4032"/>
                  </a:lnTo>
                  <a:cubicBezTo>
                    <a:pt x="119" y="4032"/>
                    <a:pt x="0" y="4151"/>
                    <a:pt x="0" y="4298"/>
                  </a:cubicBezTo>
                  <a:cubicBezTo>
                    <a:pt x="0" y="4445"/>
                    <a:pt x="119" y="4564"/>
                    <a:pt x="266" y="4564"/>
                  </a:cubicBezTo>
                  <a:lnTo>
                    <a:pt x="4104" y="4564"/>
                  </a:lnTo>
                  <a:cubicBezTo>
                    <a:pt x="4348" y="4564"/>
                    <a:pt x="4547" y="4365"/>
                    <a:pt x="4547" y="4121"/>
                  </a:cubicBezTo>
                  <a:lnTo>
                    <a:pt x="4547" y="266"/>
                  </a:lnTo>
                  <a:cubicBezTo>
                    <a:pt x="4547" y="119"/>
                    <a:pt x="4428" y="0"/>
                    <a:pt x="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5747332" y="3547597"/>
              <a:ext cx="72239" cy="72438"/>
            </a:xfrm>
            <a:custGeom>
              <a:rect b="b" l="l" r="r" t="t"/>
              <a:pathLst>
                <a:path extrusionOk="0" h="2184" w="2178">
                  <a:moveTo>
                    <a:pt x="1912" y="1"/>
                  </a:moveTo>
                  <a:cubicBezTo>
                    <a:pt x="1764" y="1"/>
                    <a:pt x="1646" y="120"/>
                    <a:pt x="1646" y="266"/>
                  </a:cubicBezTo>
                  <a:lnTo>
                    <a:pt x="1646" y="1652"/>
                  </a:lnTo>
                  <a:lnTo>
                    <a:pt x="267" y="1652"/>
                  </a:lnTo>
                  <a:cubicBezTo>
                    <a:pt x="120" y="1652"/>
                    <a:pt x="1" y="1771"/>
                    <a:pt x="1" y="1918"/>
                  </a:cubicBezTo>
                  <a:cubicBezTo>
                    <a:pt x="1" y="2065"/>
                    <a:pt x="120" y="2184"/>
                    <a:pt x="267" y="2184"/>
                  </a:cubicBezTo>
                  <a:lnTo>
                    <a:pt x="1734" y="2184"/>
                  </a:lnTo>
                  <a:cubicBezTo>
                    <a:pt x="1978" y="2184"/>
                    <a:pt x="2178" y="1985"/>
                    <a:pt x="2178" y="1740"/>
                  </a:cubicBezTo>
                  <a:lnTo>
                    <a:pt x="2178" y="266"/>
                  </a:lnTo>
                  <a:cubicBezTo>
                    <a:pt x="2178" y="120"/>
                    <a:pt x="2058" y="1"/>
                    <a:pt x="1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5497979" y="3270284"/>
              <a:ext cx="72172" cy="72438"/>
            </a:xfrm>
            <a:custGeom>
              <a:rect b="b" l="l" r="r" t="t"/>
              <a:pathLst>
                <a:path extrusionOk="0" h="2184" w="2176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917"/>
                  </a:lnTo>
                  <a:cubicBezTo>
                    <a:pt x="0" y="2064"/>
                    <a:pt x="119" y="2183"/>
                    <a:pt x="265" y="2183"/>
                  </a:cubicBezTo>
                  <a:cubicBezTo>
                    <a:pt x="413" y="2183"/>
                    <a:pt x="531" y="2064"/>
                    <a:pt x="531" y="1917"/>
                  </a:cubicBezTo>
                  <a:lnTo>
                    <a:pt x="531" y="531"/>
                  </a:lnTo>
                  <a:lnTo>
                    <a:pt x="1910" y="531"/>
                  </a:lnTo>
                  <a:cubicBezTo>
                    <a:pt x="2057" y="531"/>
                    <a:pt x="2176" y="412"/>
                    <a:pt x="2176" y="266"/>
                  </a:cubicBezTo>
                  <a:cubicBezTo>
                    <a:pt x="2176" y="119"/>
                    <a:pt x="2057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5481461" y="3571180"/>
              <a:ext cx="67861" cy="17678"/>
            </a:xfrm>
            <a:custGeom>
              <a:rect b="b" l="l" r="r" t="t"/>
              <a:pathLst>
                <a:path extrusionOk="0" h="533" w="2046">
                  <a:moveTo>
                    <a:pt x="266" y="0"/>
                  </a:moveTo>
                  <a:cubicBezTo>
                    <a:pt x="118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20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5481461" y="3596387"/>
              <a:ext cx="67861" cy="17678"/>
            </a:xfrm>
            <a:custGeom>
              <a:rect b="b" l="l" r="r" t="t"/>
              <a:pathLst>
                <a:path extrusionOk="0" h="533" w="2046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5481461" y="3621594"/>
              <a:ext cx="67861" cy="17645"/>
            </a:xfrm>
            <a:custGeom>
              <a:rect b="b" l="l" r="r" t="t"/>
              <a:pathLst>
                <a:path extrusionOk="0" h="532" w="2046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5754065" y="3263053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5783286" y="3263053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5812473" y="3263053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6" y="504"/>
                    <a:pt x="455" y="454"/>
                  </a:cubicBezTo>
                  <a:cubicBezTo>
                    <a:pt x="504" y="405"/>
                    <a:pt x="533" y="336"/>
                    <a:pt x="533" y="266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6" y="28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5399737" y="3401262"/>
              <a:ext cx="106103" cy="95191"/>
            </a:xfrm>
            <a:custGeom>
              <a:rect b="b" l="l" r="r" t="t"/>
              <a:pathLst>
                <a:path extrusionOk="0" h="2870" w="3199">
                  <a:moveTo>
                    <a:pt x="2118" y="532"/>
                  </a:moveTo>
                  <a:lnTo>
                    <a:pt x="2638" y="1435"/>
                  </a:lnTo>
                  <a:lnTo>
                    <a:pt x="2118" y="2339"/>
                  </a:lnTo>
                  <a:lnTo>
                    <a:pt x="1081" y="2339"/>
                  </a:lnTo>
                  <a:lnTo>
                    <a:pt x="561" y="1435"/>
                  </a:lnTo>
                  <a:lnTo>
                    <a:pt x="1081" y="532"/>
                  </a:lnTo>
                  <a:close/>
                  <a:moveTo>
                    <a:pt x="1034" y="0"/>
                  </a:moveTo>
                  <a:cubicBezTo>
                    <a:pt x="881" y="0"/>
                    <a:pt x="721" y="92"/>
                    <a:pt x="644" y="225"/>
                  </a:cubicBezTo>
                  <a:lnTo>
                    <a:pt x="78" y="1211"/>
                  </a:lnTo>
                  <a:cubicBezTo>
                    <a:pt x="1" y="1342"/>
                    <a:pt x="1" y="1528"/>
                    <a:pt x="78" y="1659"/>
                  </a:cubicBezTo>
                  <a:lnTo>
                    <a:pt x="644" y="2645"/>
                  </a:lnTo>
                  <a:cubicBezTo>
                    <a:pt x="721" y="2777"/>
                    <a:pt x="881" y="2870"/>
                    <a:pt x="1034" y="2870"/>
                  </a:cubicBezTo>
                  <a:lnTo>
                    <a:pt x="2165" y="2870"/>
                  </a:lnTo>
                  <a:cubicBezTo>
                    <a:pt x="2319" y="2870"/>
                    <a:pt x="2479" y="2777"/>
                    <a:pt x="2555" y="2645"/>
                  </a:cubicBezTo>
                  <a:lnTo>
                    <a:pt x="3122" y="1659"/>
                  </a:lnTo>
                  <a:cubicBezTo>
                    <a:pt x="3198" y="1528"/>
                    <a:pt x="3198" y="1342"/>
                    <a:pt x="3122" y="1211"/>
                  </a:cubicBezTo>
                  <a:lnTo>
                    <a:pt x="2555" y="225"/>
                  </a:lnTo>
                  <a:cubicBezTo>
                    <a:pt x="2479" y="92"/>
                    <a:pt x="2318" y="0"/>
                    <a:pt x="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5351113" y="3325806"/>
              <a:ext cx="82189" cy="74461"/>
            </a:xfrm>
            <a:custGeom>
              <a:rect b="b" l="l" r="r" t="t"/>
              <a:pathLst>
                <a:path extrusionOk="0" h="2245" w="2478">
                  <a:moveTo>
                    <a:pt x="1577" y="533"/>
                  </a:moveTo>
                  <a:lnTo>
                    <a:pt x="1917" y="1123"/>
                  </a:lnTo>
                  <a:lnTo>
                    <a:pt x="1577" y="1712"/>
                  </a:lnTo>
                  <a:lnTo>
                    <a:pt x="900" y="1712"/>
                  </a:lnTo>
                  <a:lnTo>
                    <a:pt x="561" y="1123"/>
                  </a:lnTo>
                  <a:lnTo>
                    <a:pt x="900" y="533"/>
                  </a:lnTo>
                  <a:close/>
                  <a:moveTo>
                    <a:pt x="853" y="1"/>
                  </a:moveTo>
                  <a:cubicBezTo>
                    <a:pt x="700" y="1"/>
                    <a:pt x="540" y="93"/>
                    <a:pt x="463" y="227"/>
                  </a:cubicBezTo>
                  <a:lnTo>
                    <a:pt x="77" y="898"/>
                  </a:lnTo>
                  <a:cubicBezTo>
                    <a:pt x="1" y="1031"/>
                    <a:pt x="1" y="1214"/>
                    <a:pt x="77" y="1347"/>
                  </a:cubicBezTo>
                  <a:lnTo>
                    <a:pt x="463" y="2019"/>
                  </a:lnTo>
                  <a:cubicBezTo>
                    <a:pt x="540" y="2152"/>
                    <a:pt x="700" y="2244"/>
                    <a:pt x="853" y="2244"/>
                  </a:cubicBezTo>
                  <a:lnTo>
                    <a:pt x="1625" y="2244"/>
                  </a:lnTo>
                  <a:cubicBezTo>
                    <a:pt x="1778" y="2244"/>
                    <a:pt x="1938" y="2152"/>
                    <a:pt x="2014" y="2019"/>
                  </a:cubicBezTo>
                  <a:lnTo>
                    <a:pt x="2400" y="1347"/>
                  </a:lnTo>
                  <a:cubicBezTo>
                    <a:pt x="2477" y="1215"/>
                    <a:pt x="2477" y="1031"/>
                    <a:pt x="2400" y="898"/>
                  </a:cubicBezTo>
                  <a:lnTo>
                    <a:pt x="2014" y="227"/>
                  </a:lnTo>
                  <a:cubicBezTo>
                    <a:pt x="1938" y="93"/>
                    <a:pt x="177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5521561" y="3302987"/>
              <a:ext cx="358740" cy="273101"/>
            </a:xfrm>
            <a:custGeom>
              <a:rect b="b" l="l" r="r" t="t"/>
              <a:pathLst>
                <a:path extrusionOk="0" h="8234" w="10816">
                  <a:moveTo>
                    <a:pt x="5694" y="550"/>
                  </a:moveTo>
                  <a:cubicBezTo>
                    <a:pt x="5715" y="550"/>
                    <a:pt x="5737" y="551"/>
                    <a:pt x="5759" y="552"/>
                  </a:cubicBezTo>
                  <a:cubicBezTo>
                    <a:pt x="5777" y="910"/>
                    <a:pt x="5647" y="1254"/>
                    <a:pt x="5392" y="1509"/>
                  </a:cubicBezTo>
                  <a:cubicBezTo>
                    <a:pt x="5156" y="1746"/>
                    <a:pt x="4840" y="1877"/>
                    <a:pt x="4508" y="1877"/>
                  </a:cubicBezTo>
                  <a:cubicBezTo>
                    <a:pt x="4486" y="1877"/>
                    <a:pt x="4464" y="1877"/>
                    <a:pt x="4442" y="1876"/>
                  </a:cubicBezTo>
                  <a:cubicBezTo>
                    <a:pt x="4423" y="1518"/>
                    <a:pt x="4553" y="1174"/>
                    <a:pt x="4808" y="919"/>
                  </a:cubicBezTo>
                  <a:cubicBezTo>
                    <a:pt x="5045" y="682"/>
                    <a:pt x="5359" y="550"/>
                    <a:pt x="5694" y="550"/>
                  </a:cubicBezTo>
                  <a:close/>
                  <a:moveTo>
                    <a:pt x="4174" y="1"/>
                  </a:moveTo>
                  <a:cubicBezTo>
                    <a:pt x="4027" y="1"/>
                    <a:pt x="3908" y="120"/>
                    <a:pt x="3908" y="267"/>
                  </a:cubicBezTo>
                  <a:lnTo>
                    <a:pt x="3908" y="1525"/>
                  </a:lnTo>
                  <a:cubicBezTo>
                    <a:pt x="3564" y="1346"/>
                    <a:pt x="3195" y="1252"/>
                    <a:pt x="2817" y="1252"/>
                  </a:cubicBezTo>
                  <a:cubicBezTo>
                    <a:pt x="1263" y="1252"/>
                    <a:pt x="1" y="2818"/>
                    <a:pt x="1" y="4743"/>
                  </a:cubicBezTo>
                  <a:cubicBezTo>
                    <a:pt x="1" y="6668"/>
                    <a:pt x="1263" y="8233"/>
                    <a:pt x="2817" y="8233"/>
                  </a:cubicBezTo>
                  <a:lnTo>
                    <a:pt x="5532" y="8233"/>
                  </a:lnTo>
                  <a:cubicBezTo>
                    <a:pt x="6944" y="8233"/>
                    <a:pt x="8117" y="6938"/>
                    <a:pt x="8317" y="5256"/>
                  </a:cubicBezTo>
                  <a:lnTo>
                    <a:pt x="8995" y="5256"/>
                  </a:lnTo>
                  <a:cubicBezTo>
                    <a:pt x="9163" y="5256"/>
                    <a:pt x="9365" y="5172"/>
                    <a:pt x="9485" y="5051"/>
                  </a:cubicBezTo>
                  <a:lnTo>
                    <a:pt x="10710" y="3820"/>
                  </a:lnTo>
                  <a:cubicBezTo>
                    <a:pt x="10815" y="3717"/>
                    <a:pt x="10814" y="3548"/>
                    <a:pt x="10710" y="3445"/>
                  </a:cubicBezTo>
                  <a:cubicBezTo>
                    <a:pt x="10658" y="3393"/>
                    <a:pt x="10590" y="3367"/>
                    <a:pt x="10523" y="3367"/>
                  </a:cubicBezTo>
                  <a:cubicBezTo>
                    <a:pt x="10455" y="3367"/>
                    <a:pt x="10387" y="3393"/>
                    <a:pt x="10335" y="3446"/>
                  </a:cubicBezTo>
                  <a:lnTo>
                    <a:pt x="9109" y="4677"/>
                  </a:lnTo>
                  <a:cubicBezTo>
                    <a:pt x="9088" y="4696"/>
                    <a:pt x="9023" y="4723"/>
                    <a:pt x="8995" y="4724"/>
                  </a:cubicBezTo>
                  <a:lnTo>
                    <a:pt x="8348" y="4724"/>
                  </a:lnTo>
                  <a:cubicBezTo>
                    <a:pt x="8345" y="4166"/>
                    <a:pt x="8235" y="3614"/>
                    <a:pt x="8029" y="3124"/>
                  </a:cubicBezTo>
                  <a:cubicBezTo>
                    <a:pt x="8006" y="3072"/>
                    <a:pt x="7983" y="3021"/>
                    <a:pt x="7960" y="2971"/>
                  </a:cubicBezTo>
                  <a:cubicBezTo>
                    <a:pt x="7914" y="2875"/>
                    <a:pt x="7818" y="2819"/>
                    <a:pt x="7719" y="2819"/>
                  </a:cubicBezTo>
                  <a:cubicBezTo>
                    <a:pt x="7681" y="2819"/>
                    <a:pt x="7642" y="2828"/>
                    <a:pt x="7606" y="2845"/>
                  </a:cubicBezTo>
                  <a:cubicBezTo>
                    <a:pt x="7473" y="2909"/>
                    <a:pt x="7417" y="3067"/>
                    <a:pt x="7479" y="3200"/>
                  </a:cubicBezTo>
                  <a:cubicBezTo>
                    <a:pt x="7500" y="3242"/>
                    <a:pt x="7519" y="3286"/>
                    <a:pt x="7538" y="3331"/>
                  </a:cubicBezTo>
                  <a:cubicBezTo>
                    <a:pt x="7718" y="3756"/>
                    <a:pt x="7813" y="4237"/>
                    <a:pt x="7816" y="4724"/>
                  </a:cubicBezTo>
                  <a:lnTo>
                    <a:pt x="7024" y="4724"/>
                  </a:lnTo>
                  <a:cubicBezTo>
                    <a:pt x="6878" y="4724"/>
                    <a:pt x="6759" y="4843"/>
                    <a:pt x="6759" y="4990"/>
                  </a:cubicBezTo>
                  <a:cubicBezTo>
                    <a:pt x="6759" y="5137"/>
                    <a:pt x="6878" y="5256"/>
                    <a:pt x="7024" y="5256"/>
                  </a:cubicBezTo>
                  <a:lnTo>
                    <a:pt x="7781" y="5256"/>
                  </a:lnTo>
                  <a:cubicBezTo>
                    <a:pt x="7593" y="6643"/>
                    <a:pt x="6656" y="7701"/>
                    <a:pt x="5532" y="7701"/>
                  </a:cubicBezTo>
                  <a:lnTo>
                    <a:pt x="2817" y="7701"/>
                  </a:lnTo>
                  <a:cubicBezTo>
                    <a:pt x="1557" y="7701"/>
                    <a:pt x="531" y="6374"/>
                    <a:pt x="531" y="4743"/>
                  </a:cubicBezTo>
                  <a:cubicBezTo>
                    <a:pt x="531" y="3112"/>
                    <a:pt x="1557" y="1784"/>
                    <a:pt x="2817" y="1784"/>
                  </a:cubicBezTo>
                  <a:cubicBezTo>
                    <a:pt x="3225" y="1784"/>
                    <a:pt x="3625" y="1928"/>
                    <a:pt x="3976" y="2198"/>
                  </a:cubicBezTo>
                  <a:cubicBezTo>
                    <a:pt x="4039" y="2303"/>
                    <a:pt x="4147" y="2378"/>
                    <a:pt x="4273" y="2394"/>
                  </a:cubicBezTo>
                  <a:cubicBezTo>
                    <a:pt x="4350" y="2404"/>
                    <a:pt x="4428" y="2410"/>
                    <a:pt x="4506" y="2410"/>
                  </a:cubicBezTo>
                  <a:cubicBezTo>
                    <a:pt x="4983" y="2410"/>
                    <a:pt x="5431" y="2223"/>
                    <a:pt x="5769" y="1884"/>
                  </a:cubicBezTo>
                  <a:cubicBezTo>
                    <a:pt x="5792" y="1860"/>
                    <a:pt x="5815" y="1837"/>
                    <a:pt x="5837" y="1812"/>
                  </a:cubicBezTo>
                  <a:cubicBezTo>
                    <a:pt x="6112" y="1860"/>
                    <a:pt x="6379" y="1972"/>
                    <a:pt x="6622" y="2145"/>
                  </a:cubicBezTo>
                  <a:cubicBezTo>
                    <a:pt x="6669" y="2178"/>
                    <a:pt x="6722" y="2194"/>
                    <a:pt x="6775" y="2194"/>
                  </a:cubicBezTo>
                  <a:cubicBezTo>
                    <a:pt x="6859" y="2194"/>
                    <a:pt x="6941" y="2154"/>
                    <a:pt x="6993" y="2081"/>
                  </a:cubicBezTo>
                  <a:cubicBezTo>
                    <a:pt x="7077" y="1962"/>
                    <a:pt x="7049" y="1796"/>
                    <a:pt x="6929" y="1710"/>
                  </a:cubicBezTo>
                  <a:cubicBezTo>
                    <a:pt x="6684" y="1537"/>
                    <a:pt x="6418" y="1412"/>
                    <a:pt x="6143" y="1336"/>
                  </a:cubicBezTo>
                  <a:cubicBezTo>
                    <a:pt x="6271" y="1042"/>
                    <a:pt x="6319" y="715"/>
                    <a:pt x="6276" y="385"/>
                  </a:cubicBezTo>
                  <a:cubicBezTo>
                    <a:pt x="6252" y="202"/>
                    <a:pt x="6109" y="57"/>
                    <a:pt x="5927" y="34"/>
                  </a:cubicBezTo>
                  <a:cubicBezTo>
                    <a:pt x="5850" y="23"/>
                    <a:pt x="5772" y="18"/>
                    <a:pt x="5694" y="18"/>
                  </a:cubicBezTo>
                  <a:cubicBezTo>
                    <a:pt x="5220" y="18"/>
                    <a:pt x="4776" y="202"/>
                    <a:pt x="4440" y="535"/>
                  </a:cubicBezTo>
                  <a:lnTo>
                    <a:pt x="4440" y="267"/>
                  </a:lnTo>
                  <a:cubicBezTo>
                    <a:pt x="4440" y="120"/>
                    <a:pt x="4321" y="1"/>
                    <a:pt x="4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5889455" y="3385342"/>
              <a:ext cx="64279" cy="17645"/>
            </a:xfrm>
            <a:custGeom>
              <a:rect b="b" l="l" r="r" t="t"/>
              <a:pathLst>
                <a:path extrusionOk="0" h="532" w="1938">
                  <a:moveTo>
                    <a:pt x="266" y="1"/>
                  </a:moveTo>
                  <a:cubicBezTo>
                    <a:pt x="120" y="1"/>
                    <a:pt x="0" y="120"/>
                    <a:pt x="0" y="265"/>
                  </a:cubicBezTo>
                  <a:cubicBezTo>
                    <a:pt x="0" y="412"/>
                    <a:pt x="120" y="531"/>
                    <a:pt x="266" y="531"/>
                  </a:cubicBezTo>
                  <a:lnTo>
                    <a:pt x="1672" y="531"/>
                  </a:lnTo>
                  <a:cubicBezTo>
                    <a:pt x="1819" y="531"/>
                    <a:pt x="1938" y="412"/>
                    <a:pt x="1938" y="265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5889455" y="3412042"/>
              <a:ext cx="64279" cy="17678"/>
            </a:xfrm>
            <a:custGeom>
              <a:rect b="b" l="l" r="r" t="t"/>
              <a:pathLst>
                <a:path extrusionOk="0" h="533" w="1938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24"/>
            <p:cNvSpPr/>
            <p:nvPr/>
          </p:nvSpPr>
          <p:spPr>
            <a:xfrm>
              <a:off x="5889455" y="3438775"/>
              <a:ext cx="64279" cy="17678"/>
            </a:xfrm>
            <a:custGeom>
              <a:rect b="b" l="l" r="r" t="t"/>
              <a:pathLst>
                <a:path extrusionOk="0" h="533" w="1938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5604380" y="3592274"/>
              <a:ext cx="109386" cy="43516"/>
            </a:xfrm>
            <a:custGeom>
              <a:rect b="b" l="l" r="r" t="t"/>
              <a:pathLst>
                <a:path extrusionOk="0" h="1312" w="3298">
                  <a:moveTo>
                    <a:pt x="2766" y="532"/>
                  </a:moveTo>
                  <a:lnTo>
                    <a:pt x="2766" y="780"/>
                  </a:lnTo>
                  <a:lnTo>
                    <a:pt x="532" y="780"/>
                  </a:lnTo>
                  <a:lnTo>
                    <a:pt x="532" y="532"/>
                  </a:lnTo>
                  <a:close/>
                  <a:moveTo>
                    <a:pt x="373" y="0"/>
                  </a:moveTo>
                  <a:cubicBezTo>
                    <a:pt x="168" y="0"/>
                    <a:pt x="1" y="167"/>
                    <a:pt x="1" y="373"/>
                  </a:cubicBezTo>
                  <a:lnTo>
                    <a:pt x="1" y="940"/>
                  </a:lnTo>
                  <a:cubicBezTo>
                    <a:pt x="1" y="1145"/>
                    <a:pt x="168" y="1311"/>
                    <a:pt x="373" y="1311"/>
                  </a:cubicBezTo>
                  <a:lnTo>
                    <a:pt x="2925" y="1311"/>
                  </a:lnTo>
                  <a:cubicBezTo>
                    <a:pt x="3130" y="1311"/>
                    <a:pt x="3297" y="1145"/>
                    <a:pt x="3297" y="940"/>
                  </a:cubicBezTo>
                  <a:lnTo>
                    <a:pt x="3297" y="373"/>
                  </a:lnTo>
                  <a:cubicBezTo>
                    <a:pt x="3297" y="167"/>
                    <a:pt x="3130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1" name="Google Shape;811;p24"/>
          <p:cNvGrpSpPr/>
          <p:nvPr/>
        </p:nvGrpSpPr>
        <p:grpSpPr>
          <a:xfrm>
            <a:off x="2259570" y="2765194"/>
            <a:ext cx="383633" cy="355759"/>
            <a:chOff x="6046403" y="3173534"/>
            <a:chExt cx="602024" cy="545308"/>
          </a:xfrm>
        </p:grpSpPr>
        <p:sp>
          <p:nvSpPr>
            <p:cNvPr id="812" name="Google Shape;812;p24"/>
            <p:cNvSpPr/>
            <p:nvPr/>
          </p:nvSpPr>
          <p:spPr>
            <a:xfrm>
              <a:off x="6046403" y="3173534"/>
              <a:ext cx="479171" cy="344511"/>
            </a:xfrm>
            <a:custGeom>
              <a:rect b="b" l="l" r="r" t="t"/>
              <a:pathLst>
                <a:path extrusionOk="0" h="10387" w="14447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6414131" y="3296287"/>
              <a:ext cx="229386" cy="221758"/>
            </a:xfrm>
            <a:custGeom>
              <a:rect b="b" l="l" r="r" t="t"/>
              <a:pathLst>
                <a:path extrusionOk="0" h="6686" w="6916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24"/>
            <p:cNvSpPr/>
            <p:nvPr/>
          </p:nvSpPr>
          <p:spPr>
            <a:xfrm>
              <a:off x="6051146" y="3351412"/>
              <a:ext cx="223748" cy="234726"/>
            </a:xfrm>
            <a:custGeom>
              <a:rect b="b" l="l" r="r" t="t"/>
              <a:pathLst>
                <a:path extrusionOk="0" h="7077" w="6746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24"/>
            <p:cNvSpPr/>
            <p:nvPr/>
          </p:nvSpPr>
          <p:spPr>
            <a:xfrm>
              <a:off x="6197481" y="3351412"/>
              <a:ext cx="273367" cy="287662"/>
            </a:xfrm>
            <a:custGeom>
              <a:rect b="b" l="l" r="r" t="t"/>
              <a:pathLst>
                <a:path extrusionOk="0" h="8673" w="8242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6050682" y="3597515"/>
              <a:ext cx="108027" cy="65506"/>
            </a:xfrm>
            <a:custGeom>
              <a:rect b="b" l="l" r="r" t="t"/>
              <a:pathLst>
                <a:path extrusionOk="0" h="1975" w="3257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6051146" y="3653369"/>
              <a:ext cx="597280" cy="65473"/>
            </a:xfrm>
            <a:custGeom>
              <a:rect b="b" l="l" r="r" t="t"/>
              <a:pathLst>
                <a:path extrusionOk="0" h="1974" w="18008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6498476" y="3568460"/>
              <a:ext cx="149950" cy="17645"/>
            </a:xfrm>
            <a:custGeom>
              <a:rect b="b" l="l" r="r" t="t"/>
              <a:pathLst>
                <a:path extrusionOk="0" h="532" w="4521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4"/>
            <p:cNvSpPr/>
            <p:nvPr/>
          </p:nvSpPr>
          <p:spPr>
            <a:xfrm>
              <a:off x="6342059" y="3417183"/>
              <a:ext cx="118839" cy="168922"/>
            </a:xfrm>
            <a:custGeom>
              <a:rect b="b" l="l" r="r" t="t"/>
              <a:pathLst>
                <a:path extrusionOk="0" h="5093" w="3583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24"/>
            <p:cNvSpPr/>
            <p:nvPr/>
          </p:nvSpPr>
          <p:spPr>
            <a:xfrm>
              <a:off x="6341561" y="3597515"/>
              <a:ext cx="306866" cy="65506"/>
            </a:xfrm>
            <a:custGeom>
              <a:rect b="b" l="l" r="r" t="t"/>
              <a:pathLst>
                <a:path extrusionOk="0" h="1975" w="9252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6342025" y="3270682"/>
              <a:ext cx="65108" cy="65506"/>
            </a:xfrm>
            <a:custGeom>
              <a:rect b="b" l="l" r="r" t="t"/>
              <a:pathLst>
                <a:path extrusionOk="0" h="1975" w="1963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2" name="Google Shape;822;p24"/>
          <p:cNvGrpSpPr/>
          <p:nvPr/>
        </p:nvGrpSpPr>
        <p:grpSpPr>
          <a:xfrm>
            <a:off x="3644608" y="2522687"/>
            <a:ext cx="346137" cy="392760"/>
            <a:chOff x="2645541" y="4001992"/>
            <a:chExt cx="543184" cy="602023"/>
          </a:xfrm>
        </p:grpSpPr>
        <p:sp>
          <p:nvSpPr>
            <p:cNvPr id="823" name="Google Shape;823;p24"/>
            <p:cNvSpPr/>
            <p:nvPr/>
          </p:nvSpPr>
          <p:spPr>
            <a:xfrm>
              <a:off x="2709819" y="4234132"/>
              <a:ext cx="74527" cy="54262"/>
            </a:xfrm>
            <a:custGeom>
              <a:rect b="b" l="l" r="r" t="t"/>
              <a:pathLst>
                <a:path extrusionOk="0" h="1636" w="2247">
                  <a:moveTo>
                    <a:pt x="1898" y="0"/>
                  </a:moveTo>
                  <a:cubicBezTo>
                    <a:pt x="1671" y="0"/>
                    <a:pt x="1447" y="39"/>
                    <a:pt x="1232" y="116"/>
                  </a:cubicBezTo>
                  <a:cubicBezTo>
                    <a:pt x="688" y="312"/>
                    <a:pt x="259" y="734"/>
                    <a:pt x="53" y="1275"/>
                  </a:cubicBezTo>
                  <a:cubicBezTo>
                    <a:pt x="1" y="1412"/>
                    <a:pt x="69" y="1566"/>
                    <a:pt x="207" y="1618"/>
                  </a:cubicBezTo>
                  <a:cubicBezTo>
                    <a:pt x="238" y="1630"/>
                    <a:pt x="270" y="1636"/>
                    <a:pt x="301" y="1636"/>
                  </a:cubicBezTo>
                  <a:cubicBezTo>
                    <a:pt x="408" y="1636"/>
                    <a:pt x="509" y="1570"/>
                    <a:pt x="550" y="1464"/>
                  </a:cubicBezTo>
                  <a:cubicBezTo>
                    <a:pt x="701" y="1068"/>
                    <a:pt x="1014" y="760"/>
                    <a:pt x="1411" y="617"/>
                  </a:cubicBezTo>
                  <a:cubicBezTo>
                    <a:pt x="1569" y="560"/>
                    <a:pt x="1732" y="532"/>
                    <a:pt x="1898" y="532"/>
                  </a:cubicBezTo>
                  <a:cubicBezTo>
                    <a:pt x="1920" y="532"/>
                    <a:pt x="1941" y="532"/>
                    <a:pt x="1963" y="533"/>
                  </a:cubicBezTo>
                  <a:cubicBezTo>
                    <a:pt x="1966" y="533"/>
                    <a:pt x="1970" y="533"/>
                    <a:pt x="1974" y="533"/>
                  </a:cubicBezTo>
                  <a:cubicBezTo>
                    <a:pt x="2115" y="533"/>
                    <a:pt x="2234" y="422"/>
                    <a:pt x="2240" y="279"/>
                  </a:cubicBezTo>
                  <a:cubicBezTo>
                    <a:pt x="2246" y="133"/>
                    <a:pt x="2133" y="8"/>
                    <a:pt x="1986" y="2"/>
                  </a:cubicBezTo>
                  <a:cubicBezTo>
                    <a:pt x="1957" y="1"/>
                    <a:pt x="1927" y="0"/>
                    <a:pt x="1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24"/>
            <p:cNvSpPr/>
            <p:nvPr/>
          </p:nvSpPr>
          <p:spPr>
            <a:xfrm>
              <a:off x="2862721" y="4064115"/>
              <a:ext cx="251144" cy="228922"/>
            </a:xfrm>
            <a:custGeom>
              <a:rect b="b" l="l" r="r" t="t"/>
              <a:pathLst>
                <a:path extrusionOk="0" h="6902" w="7572">
                  <a:moveTo>
                    <a:pt x="5880" y="2326"/>
                  </a:moveTo>
                  <a:cubicBezTo>
                    <a:pt x="6519" y="2326"/>
                    <a:pt x="7040" y="2847"/>
                    <a:pt x="7040" y="3487"/>
                  </a:cubicBezTo>
                  <a:cubicBezTo>
                    <a:pt x="7040" y="3749"/>
                    <a:pt x="6953" y="3991"/>
                    <a:pt x="6806" y="4185"/>
                  </a:cubicBezTo>
                  <a:lnTo>
                    <a:pt x="6806" y="3553"/>
                  </a:lnTo>
                  <a:cubicBezTo>
                    <a:pt x="6806" y="3049"/>
                    <a:pt x="6396" y="2639"/>
                    <a:pt x="5893" y="2639"/>
                  </a:cubicBezTo>
                  <a:cubicBezTo>
                    <a:pt x="5389" y="2639"/>
                    <a:pt x="4979" y="3049"/>
                    <a:pt x="4979" y="3553"/>
                  </a:cubicBezTo>
                  <a:lnTo>
                    <a:pt x="4979" y="4218"/>
                  </a:lnTo>
                  <a:cubicBezTo>
                    <a:pt x="4817" y="4019"/>
                    <a:pt x="4719" y="3765"/>
                    <a:pt x="4719" y="3487"/>
                  </a:cubicBezTo>
                  <a:cubicBezTo>
                    <a:pt x="4719" y="2847"/>
                    <a:pt x="5239" y="2326"/>
                    <a:pt x="5880" y="2326"/>
                  </a:cubicBezTo>
                  <a:close/>
                  <a:moveTo>
                    <a:pt x="4714" y="4713"/>
                  </a:moveTo>
                  <a:cubicBezTo>
                    <a:pt x="4796" y="4790"/>
                    <a:pt x="4885" y="4859"/>
                    <a:pt x="4979" y="4919"/>
                  </a:cubicBezTo>
                  <a:lnTo>
                    <a:pt x="4979" y="5676"/>
                  </a:lnTo>
                  <a:lnTo>
                    <a:pt x="4714" y="5676"/>
                  </a:lnTo>
                  <a:lnTo>
                    <a:pt x="4714" y="4713"/>
                  </a:lnTo>
                  <a:close/>
                  <a:moveTo>
                    <a:pt x="1710" y="1"/>
                  </a:moveTo>
                  <a:cubicBezTo>
                    <a:pt x="1207" y="1"/>
                    <a:pt x="797" y="410"/>
                    <a:pt x="797" y="914"/>
                  </a:cubicBezTo>
                  <a:lnTo>
                    <a:pt x="797" y="5676"/>
                  </a:lnTo>
                  <a:lnTo>
                    <a:pt x="532" y="5676"/>
                  </a:lnTo>
                  <a:lnTo>
                    <a:pt x="532" y="4048"/>
                  </a:lnTo>
                  <a:cubicBezTo>
                    <a:pt x="532" y="3901"/>
                    <a:pt x="413" y="3782"/>
                    <a:pt x="267" y="3782"/>
                  </a:cubicBezTo>
                  <a:cubicBezTo>
                    <a:pt x="120" y="3782"/>
                    <a:pt x="1" y="3901"/>
                    <a:pt x="1" y="4048"/>
                  </a:cubicBezTo>
                  <a:lnTo>
                    <a:pt x="1" y="5942"/>
                  </a:lnTo>
                  <a:cubicBezTo>
                    <a:pt x="1" y="6089"/>
                    <a:pt x="120" y="6208"/>
                    <a:pt x="267" y="6208"/>
                  </a:cubicBezTo>
                  <a:lnTo>
                    <a:pt x="1063" y="6208"/>
                  </a:lnTo>
                  <a:cubicBezTo>
                    <a:pt x="1210" y="6208"/>
                    <a:pt x="1328" y="6089"/>
                    <a:pt x="1328" y="5942"/>
                  </a:cubicBezTo>
                  <a:lnTo>
                    <a:pt x="1328" y="914"/>
                  </a:lnTo>
                  <a:cubicBezTo>
                    <a:pt x="1328" y="704"/>
                    <a:pt x="1500" y="532"/>
                    <a:pt x="1710" y="532"/>
                  </a:cubicBezTo>
                  <a:cubicBezTo>
                    <a:pt x="1921" y="532"/>
                    <a:pt x="2092" y="704"/>
                    <a:pt x="2092" y="914"/>
                  </a:cubicBezTo>
                  <a:lnTo>
                    <a:pt x="2092" y="5942"/>
                  </a:lnTo>
                  <a:cubicBezTo>
                    <a:pt x="2092" y="6089"/>
                    <a:pt x="2210" y="6208"/>
                    <a:pt x="2357" y="6208"/>
                  </a:cubicBezTo>
                  <a:lnTo>
                    <a:pt x="3154" y="6208"/>
                  </a:lnTo>
                  <a:cubicBezTo>
                    <a:pt x="3301" y="6208"/>
                    <a:pt x="3420" y="6089"/>
                    <a:pt x="3420" y="5942"/>
                  </a:cubicBezTo>
                  <a:lnTo>
                    <a:pt x="3420" y="2183"/>
                  </a:lnTo>
                  <a:cubicBezTo>
                    <a:pt x="3420" y="1973"/>
                    <a:pt x="3591" y="1803"/>
                    <a:pt x="3802" y="1803"/>
                  </a:cubicBezTo>
                  <a:cubicBezTo>
                    <a:pt x="4012" y="1803"/>
                    <a:pt x="4183" y="1973"/>
                    <a:pt x="4183" y="2183"/>
                  </a:cubicBezTo>
                  <a:lnTo>
                    <a:pt x="4183" y="5942"/>
                  </a:lnTo>
                  <a:cubicBezTo>
                    <a:pt x="4183" y="6089"/>
                    <a:pt x="4302" y="6208"/>
                    <a:pt x="4448" y="6208"/>
                  </a:cubicBezTo>
                  <a:lnTo>
                    <a:pt x="5245" y="6208"/>
                  </a:lnTo>
                  <a:cubicBezTo>
                    <a:pt x="5392" y="6208"/>
                    <a:pt x="5511" y="6089"/>
                    <a:pt x="5511" y="5942"/>
                  </a:cubicBezTo>
                  <a:lnTo>
                    <a:pt x="5511" y="3553"/>
                  </a:lnTo>
                  <a:cubicBezTo>
                    <a:pt x="5511" y="3343"/>
                    <a:pt x="5683" y="3171"/>
                    <a:pt x="5892" y="3171"/>
                  </a:cubicBezTo>
                  <a:cubicBezTo>
                    <a:pt x="6103" y="3171"/>
                    <a:pt x="6274" y="3343"/>
                    <a:pt x="6274" y="3553"/>
                  </a:cubicBezTo>
                  <a:lnTo>
                    <a:pt x="6274" y="6635"/>
                  </a:lnTo>
                  <a:cubicBezTo>
                    <a:pt x="6274" y="6782"/>
                    <a:pt x="6393" y="6901"/>
                    <a:pt x="6540" y="6901"/>
                  </a:cubicBezTo>
                  <a:cubicBezTo>
                    <a:pt x="6687" y="6901"/>
                    <a:pt x="6806" y="6782"/>
                    <a:pt x="6806" y="6635"/>
                  </a:cubicBezTo>
                  <a:lnTo>
                    <a:pt x="6806" y="4903"/>
                  </a:lnTo>
                  <a:cubicBezTo>
                    <a:pt x="7267" y="4600"/>
                    <a:pt x="7572" y="4079"/>
                    <a:pt x="7572" y="3487"/>
                  </a:cubicBezTo>
                  <a:cubicBezTo>
                    <a:pt x="7572" y="2554"/>
                    <a:pt x="6813" y="1794"/>
                    <a:pt x="5880" y="1794"/>
                  </a:cubicBezTo>
                  <a:cubicBezTo>
                    <a:pt x="5428" y="1794"/>
                    <a:pt x="5018" y="1972"/>
                    <a:pt x="4714" y="2260"/>
                  </a:cubicBezTo>
                  <a:lnTo>
                    <a:pt x="4714" y="2183"/>
                  </a:lnTo>
                  <a:cubicBezTo>
                    <a:pt x="4714" y="1680"/>
                    <a:pt x="4305" y="1271"/>
                    <a:pt x="3802" y="1271"/>
                  </a:cubicBezTo>
                  <a:cubicBezTo>
                    <a:pt x="3299" y="1271"/>
                    <a:pt x="2889" y="1680"/>
                    <a:pt x="2889" y="2183"/>
                  </a:cubicBezTo>
                  <a:lnTo>
                    <a:pt x="2889" y="5676"/>
                  </a:lnTo>
                  <a:lnTo>
                    <a:pt x="2624" y="5676"/>
                  </a:lnTo>
                  <a:lnTo>
                    <a:pt x="2624" y="914"/>
                  </a:lnTo>
                  <a:cubicBezTo>
                    <a:pt x="2624" y="410"/>
                    <a:pt x="2214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4"/>
            <p:cNvSpPr/>
            <p:nvPr/>
          </p:nvSpPr>
          <p:spPr>
            <a:xfrm>
              <a:off x="2663783" y="4098775"/>
              <a:ext cx="424677" cy="441260"/>
            </a:xfrm>
            <a:custGeom>
              <a:rect b="b" l="l" r="r" t="t"/>
              <a:pathLst>
                <a:path extrusionOk="0" h="13304" w="12804">
                  <a:moveTo>
                    <a:pt x="3290" y="3672"/>
                  </a:moveTo>
                  <a:cubicBezTo>
                    <a:pt x="3637" y="3672"/>
                    <a:pt x="3982" y="3749"/>
                    <a:pt x="4305" y="3900"/>
                  </a:cubicBezTo>
                  <a:cubicBezTo>
                    <a:pt x="4447" y="3968"/>
                    <a:pt x="4581" y="4048"/>
                    <a:pt x="4704" y="4139"/>
                  </a:cubicBezTo>
                  <a:lnTo>
                    <a:pt x="4704" y="4679"/>
                  </a:lnTo>
                  <a:cubicBezTo>
                    <a:pt x="4693" y="4667"/>
                    <a:pt x="4681" y="4655"/>
                    <a:pt x="4670" y="4643"/>
                  </a:cubicBezTo>
                  <a:cubicBezTo>
                    <a:pt x="4618" y="4593"/>
                    <a:pt x="4551" y="4568"/>
                    <a:pt x="4484" y="4568"/>
                  </a:cubicBezTo>
                  <a:cubicBezTo>
                    <a:pt x="4415" y="4568"/>
                    <a:pt x="4346" y="4595"/>
                    <a:pt x="4294" y="4648"/>
                  </a:cubicBezTo>
                  <a:cubicBezTo>
                    <a:pt x="4192" y="4754"/>
                    <a:pt x="4194" y="4922"/>
                    <a:pt x="4299" y="5025"/>
                  </a:cubicBezTo>
                  <a:cubicBezTo>
                    <a:pt x="4456" y="5178"/>
                    <a:pt x="4575" y="5360"/>
                    <a:pt x="4649" y="5569"/>
                  </a:cubicBezTo>
                  <a:cubicBezTo>
                    <a:pt x="4657" y="5589"/>
                    <a:pt x="4664" y="5610"/>
                    <a:pt x="4670" y="5630"/>
                  </a:cubicBezTo>
                  <a:lnTo>
                    <a:pt x="4320" y="5280"/>
                  </a:lnTo>
                  <a:cubicBezTo>
                    <a:pt x="4087" y="5047"/>
                    <a:pt x="3778" y="4919"/>
                    <a:pt x="3448" y="4919"/>
                  </a:cubicBezTo>
                  <a:cubicBezTo>
                    <a:pt x="3120" y="4919"/>
                    <a:pt x="2810" y="5047"/>
                    <a:pt x="2578" y="5280"/>
                  </a:cubicBezTo>
                  <a:cubicBezTo>
                    <a:pt x="2097" y="5761"/>
                    <a:pt x="2097" y="6542"/>
                    <a:pt x="2578" y="7023"/>
                  </a:cubicBezTo>
                  <a:lnTo>
                    <a:pt x="3035" y="7482"/>
                  </a:lnTo>
                  <a:cubicBezTo>
                    <a:pt x="2912" y="7459"/>
                    <a:pt x="2790" y="7421"/>
                    <a:pt x="2673" y="7366"/>
                  </a:cubicBezTo>
                  <a:cubicBezTo>
                    <a:pt x="2323" y="7201"/>
                    <a:pt x="2058" y="6911"/>
                    <a:pt x="1929" y="6547"/>
                  </a:cubicBezTo>
                  <a:cubicBezTo>
                    <a:pt x="1889" y="6439"/>
                    <a:pt x="1787" y="6372"/>
                    <a:pt x="1677" y="6372"/>
                  </a:cubicBezTo>
                  <a:cubicBezTo>
                    <a:pt x="1648" y="6372"/>
                    <a:pt x="1617" y="6377"/>
                    <a:pt x="1588" y="6387"/>
                  </a:cubicBezTo>
                  <a:cubicBezTo>
                    <a:pt x="1450" y="6437"/>
                    <a:pt x="1378" y="6589"/>
                    <a:pt x="1428" y="6728"/>
                  </a:cubicBezTo>
                  <a:cubicBezTo>
                    <a:pt x="1606" y="7224"/>
                    <a:pt x="1968" y="7621"/>
                    <a:pt x="2446" y="7847"/>
                  </a:cubicBezTo>
                  <a:cubicBezTo>
                    <a:pt x="2715" y="7973"/>
                    <a:pt x="3002" y="8037"/>
                    <a:pt x="3289" y="8037"/>
                  </a:cubicBezTo>
                  <a:cubicBezTo>
                    <a:pt x="3382" y="8037"/>
                    <a:pt x="3477" y="8030"/>
                    <a:pt x="3570" y="8016"/>
                  </a:cubicBezTo>
                  <a:lnTo>
                    <a:pt x="3913" y="8360"/>
                  </a:lnTo>
                  <a:cubicBezTo>
                    <a:pt x="3706" y="8416"/>
                    <a:pt x="3497" y="8443"/>
                    <a:pt x="3290" y="8443"/>
                  </a:cubicBezTo>
                  <a:cubicBezTo>
                    <a:pt x="2313" y="8443"/>
                    <a:pt x="1394" y="7837"/>
                    <a:pt x="1045" y="6866"/>
                  </a:cubicBezTo>
                  <a:cubicBezTo>
                    <a:pt x="599" y="5628"/>
                    <a:pt x="1244" y="4260"/>
                    <a:pt x="2481" y="3814"/>
                  </a:cubicBezTo>
                  <a:cubicBezTo>
                    <a:pt x="2745" y="3719"/>
                    <a:pt x="3018" y="3672"/>
                    <a:pt x="3290" y="3672"/>
                  </a:cubicBezTo>
                  <a:close/>
                  <a:moveTo>
                    <a:pt x="5618" y="1"/>
                  </a:moveTo>
                  <a:cubicBezTo>
                    <a:pt x="5114" y="1"/>
                    <a:pt x="4704" y="410"/>
                    <a:pt x="4704" y="915"/>
                  </a:cubicBezTo>
                  <a:lnTo>
                    <a:pt x="4704" y="1370"/>
                  </a:lnTo>
                  <a:lnTo>
                    <a:pt x="3798" y="550"/>
                  </a:lnTo>
                  <a:cubicBezTo>
                    <a:pt x="3676" y="440"/>
                    <a:pt x="3476" y="363"/>
                    <a:pt x="3311" y="363"/>
                  </a:cubicBezTo>
                  <a:lnTo>
                    <a:pt x="813" y="363"/>
                  </a:lnTo>
                  <a:cubicBezTo>
                    <a:pt x="666" y="363"/>
                    <a:pt x="547" y="482"/>
                    <a:pt x="547" y="629"/>
                  </a:cubicBezTo>
                  <a:cubicBezTo>
                    <a:pt x="547" y="776"/>
                    <a:pt x="666" y="894"/>
                    <a:pt x="813" y="894"/>
                  </a:cubicBezTo>
                  <a:lnTo>
                    <a:pt x="3311" y="894"/>
                  </a:lnTo>
                  <a:cubicBezTo>
                    <a:pt x="3342" y="894"/>
                    <a:pt x="3417" y="924"/>
                    <a:pt x="3441" y="944"/>
                  </a:cubicBezTo>
                  <a:lnTo>
                    <a:pt x="4704" y="2087"/>
                  </a:lnTo>
                  <a:lnTo>
                    <a:pt x="4704" y="3509"/>
                  </a:lnTo>
                  <a:cubicBezTo>
                    <a:pt x="4647" y="3477"/>
                    <a:pt x="4590" y="3448"/>
                    <a:pt x="4531" y="3420"/>
                  </a:cubicBezTo>
                  <a:cubicBezTo>
                    <a:pt x="4137" y="3234"/>
                    <a:pt x="3715" y="3140"/>
                    <a:pt x="3291" y="3140"/>
                  </a:cubicBezTo>
                  <a:cubicBezTo>
                    <a:pt x="2958" y="3140"/>
                    <a:pt x="2624" y="3198"/>
                    <a:pt x="2301" y="3314"/>
                  </a:cubicBezTo>
                  <a:cubicBezTo>
                    <a:pt x="788" y="3858"/>
                    <a:pt x="0" y="5532"/>
                    <a:pt x="545" y="7045"/>
                  </a:cubicBezTo>
                  <a:cubicBezTo>
                    <a:pt x="972" y="8234"/>
                    <a:pt x="2096" y="8976"/>
                    <a:pt x="3292" y="8976"/>
                  </a:cubicBezTo>
                  <a:cubicBezTo>
                    <a:pt x="3619" y="8976"/>
                    <a:pt x="3951" y="8920"/>
                    <a:pt x="4276" y="8803"/>
                  </a:cubicBezTo>
                  <a:cubicBezTo>
                    <a:pt x="4295" y="8796"/>
                    <a:pt x="4315" y="8789"/>
                    <a:pt x="4334" y="8780"/>
                  </a:cubicBezTo>
                  <a:lnTo>
                    <a:pt x="4714" y="9160"/>
                  </a:lnTo>
                  <a:cubicBezTo>
                    <a:pt x="4810" y="10265"/>
                    <a:pt x="5607" y="11180"/>
                    <a:pt x="6677" y="11431"/>
                  </a:cubicBezTo>
                  <a:lnTo>
                    <a:pt x="6677" y="12844"/>
                  </a:lnTo>
                  <a:cubicBezTo>
                    <a:pt x="6677" y="13097"/>
                    <a:pt x="6884" y="13303"/>
                    <a:pt x="7136" y="13303"/>
                  </a:cubicBezTo>
                  <a:lnTo>
                    <a:pt x="10373" y="13303"/>
                  </a:lnTo>
                  <a:cubicBezTo>
                    <a:pt x="10625" y="13303"/>
                    <a:pt x="10832" y="13097"/>
                    <a:pt x="10832" y="12844"/>
                  </a:cubicBezTo>
                  <a:lnTo>
                    <a:pt x="10832" y="11431"/>
                  </a:lnTo>
                  <a:cubicBezTo>
                    <a:pt x="11970" y="11162"/>
                    <a:pt x="12804" y="10128"/>
                    <a:pt x="12804" y="8938"/>
                  </a:cubicBezTo>
                  <a:lnTo>
                    <a:pt x="12804" y="7256"/>
                  </a:lnTo>
                  <a:cubicBezTo>
                    <a:pt x="12804" y="7109"/>
                    <a:pt x="12685" y="6991"/>
                    <a:pt x="12538" y="6991"/>
                  </a:cubicBezTo>
                  <a:cubicBezTo>
                    <a:pt x="12391" y="6991"/>
                    <a:pt x="12272" y="7109"/>
                    <a:pt x="12272" y="7256"/>
                  </a:cubicBezTo>
                  <a:lnTo>
                    <a:pt x="12272" y="8938"/>
                  </a:lnTo>
                  <a:cubicBezTo>
                    <a:pt x="12272" y="9943"/>
                    <a:pt x="11523" y="10807"/>
                    <a:pt x="10529" y="10947"/>
                  </a:cubicBezTo>
                  <a:cubicBezTo>
                    <a:pt x="10397" y="10965"/>
                    <a:pt x="10300" y="11077"/>
                    <a:pt x="10300" y="11210"/>
                  </a:cubicBezTo>
                  <a:lnTo>
                    <a:pt x="10300" y="12771"/>
                  </a:lnTo>
                  <a:lnTo>
                    <a:pt x="7209" y="12771"/>
                  </a:lnTo>
                  <a:lnTo>
                    <a:pt x="7209" y="11211"/>
                  </a:lnTo>
                  <a:cubicBezTo>
                    <a:pt x="7209" y="11077"/>
                    <a:pt x="7112" y="10965"/>
                    <a:pt x="6980" y="10947"/>
                  </a:cubicBezTo>
                  <a:cubicBezTo>
                    <a:pt x="6015" y="10811"/>
                    <a:pt x="5282" y="10005"/>
                    <a:pt x="5238" y="9031"/>
                  </a:cubicBezTo>
                  <a:cubicBezTo>
                    <a:pt x="5236" y="8965"/>
                    <a:pt x="5208" y="8902"/>
                    <a:pt x="5161" y="8855"/>
                  </a:cubicBezTo>
                  <a:lnTo>
                    <a:pt x="2952" y="6647"/>
                  </a:lnTo>
                  <a:cubicBezTo>
                    <a:pt x="2679" y="6374"/>
                    <a:pt x="2679" y="5929"/>
                    <a:pt x="2952" y="5656"/>
                  </a:cubicBezTo>
                  <a:cubicBezTo>
                    <a:pt x="3085" y="5524"/>
                    <a:pt x="3261" y="5451"/>
                    <a:pt x="3448" y="5451"/>
                  </a:cubicBezTo>
                  <a:cubicBezTo>
                    <a:pt x="3635" y="5451"/>
                    <a:pt x="3812" y="5524"/>
                    <a:pt x="3943" y="5656"/>
                  </a:cubicBezTo>
                  <a:lnTo>
                    <a:pt x="4782" y="6495"/>
                  </a:lnTo>
                  <a:cubicBezTo>
                    <a:pt x="4833" y="6546"/>
                    <a:pt x="4901" y="6573"/>
                    <a:pt x="4970" y="6573"/>
                  </a:cubicBezTo>
                  <a:cubicBezTo>
                    <a:pt x="5004" y="6573"/>
                    <a:pt x="5039" y="6566"/>
                    <a:pt x="5071" y="6552"/>
                  </a:cubicBezTo>
                  <a:cubicBezTo>
                    <a:pt x="5171" y="6511"/>
                    <a:pt x="5236" y="6414"/>
                    <a:pt x="5236" y="6307"/>
                  </a:cubicBezTo>
                  <a:lnTo>
                    <a:pt x="5236" y="2568"/>
                  </a:lnTo>
                  <a:lnTo>
                    <a:pt x="5399" y="2716"/>
                  </a:lnTo>
                  <a:cubicBezTo>
                    <a:pt x="5449" y="2762"/>
                    <a:pt x="5514" y="2784"/>
                    <a:pt x="5578" y="2784"/>
                  </a:cubicBezTo>
                  <a:cubicBezTo>
                    <a:pt x="5650" y="2784"/>
                    <a:pt x="5722" y="2755"/>
                    <a:pt x="5775" y="2697"/>
                  </a:cubicBezTo>
                  <a:cubicBezTo>
                    <a:pt x="5873" y="2588"/>
                    <a:pt x="5864" y="2420"/>
                    <a:pt x="5755" y="2321"/>
                  </a:cubicBezTo>
                  <a:lnTo>
                    <a:pt x="5236" y="1851"/>
                  </a:lnTo>
                  <a:lnTo>
                    <a:pt x="5236" y="915"/>
                  </a:lnTo>
                  <a:cubicBezTo>
                    <a:pt x="5236" y="704"/>
                    <a:pt x="5407" y="533"/>
                    <a:pt x="5618" y="533"/>
                  </a:cubicBezTo>
                  <a:cubicBezTo>
                    <a:pt x="5828" y="533"/>
                    <a:pt x="5999" y="704"/>
                    <a:pt x="5999" y="915"/>
                  </a:cubicBezTo>
                  <a:lnTo>
                    <a:pt x="5999" y="1442"/>
                  </a:lnTo>
                  <a:cubicBezTo>
                    <a:pt x="5999" y="1589"/>
                    <a:pt x="6118" y="1708"/>
                    <a:pt x="6265" y="1708"/>
                  </a:cubicBezTo>
                  <a:cubicBezTo>
                    <a:pt x="6411" y="1708"/>
                    <a:pt x="6530" y="1589"/>
                    <a:pt x="6530" y="1442"/>
                  </a:cubicBezTo>
                  <a:lnTo>
                    <a:pt x="6530" y="915"/>
                  </a:lnTo>
                  <a:cubicBezTo>
                    <a:pt x="6530" y="410"/>
                    <a:pt x="6121" y="1"/>
                    <a:pt x="5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4"/>
            <p:cNvSpPr/>
            <p:nvPr/>
          </p:nvSpPr>
          <p:spPr>
            <a:xfrm>
              <a:off x="2854098" y="4319140"/>
              <a:ext cx="82056" cy="105605"/>
            </a:xfrm>
            <a:custGeom>
              <a:rect b="b" l="l" r="r" t="t"/>
              <a:pathLst>
                <a:path extrusionOk="0" h="3184" w="2474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011" y="532"/>
                  </a:lnTo>
                  <a:cubicBezTo>
                    <a:pt x="1525" y="532"/>
                    <a:pt x="1941" y="950"/>
                    <a:pt x="1941" y="1463"/>
                  </a:cubicBezTo>
                  <a:lnTo>
                    <a:pt x="1941" y="2918"/>
                  </a:lnTo>
                  <a:cubicBezTo>
                    <a:pt x="1941" y="3065"/>
                    <a:pt x="2061" y="3184"/>
                    <a:pt x="2207" y="3184"/>
                  </a:cubicBezTo>
                  <a:cubicBezTo>
                    <a:pt x="2354" y="3184"/>
                    <a:pt x="2473" y="3065"/>
                    <a:pt x="2473" y="2918"/>
                  </a:cubicBezTo>
                  <a:lnTo>
                    <a:pt x="2473" y="1463"/>
                  </a:lnTo>
                  <a:cubicBezTo>
                    <a:pt x="2473" y="656"/>
                    <a:pt x="1817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4"/>
            <p:cNvSpPr/>
            <p:nvPr/>
          </p:nvSpPr>
          <p:spPr>
            <a:xfrm>
              <a:off x="2645541" y="4001992"/>
              <a:ext cx="189884" cy="189884"/>
            </a:xfrm>
            <a:custGeom>
              <a:rect b="b" l="l" r="r" t="t"/>
              <a:pathLst>
                <a:path extrusionOk="0" h="5725" w="5725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5459"/>
                  </a:lnTo>
                  <a:cubicBezTo>
                    <a:pt x="0" y="5606"/>
                    <a:pt x="119" y="5725"/>
                    <a:pt x="266" y="5725"/>
                  </a:cubicBezTo>
                  <a:cubicBezTo>
                    <a:pt x="413" y="5725"/>
                    <a:pt x="532" y="5606"/>
                    <a:pt x="532" y="5459"/>
                  </a:cubicBezTo>
                  <a:lnTo>
                    <a:pt x="532" y="533"/>
                  </a:lnTo>
                  <a:lnTo>
                    <a:pt x="5458" y="533"/>
                  </a:lnTo>
                  <a:cubicBezTo>
                    <a:pt x="5605" y="533"/>
                    <a:pt x="5724" y="414"/>
                    <a:pt x="5724" y="267"/>
                  </a:cubicBezTo>
                  <a:cubicBezTo>
                    <a:pt x="5724" y="120"/>
                    <a:pt x="5605" y="1"/>
                    <a:pt x="5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24"/>
            <p:cNvSpPr/>
            <p:nvPr/>
          </p:nvSpPr>
          <p:spPr>
            <a:xfrm>
              <a:off x="2645541" y="4414098"/>
              <a:ext cx="189884" cy="189917"/>
            </a:xfrm>
            <a:custGeom>
              <a:rect b="b" l="l" r="r" t="t"/>
              <a:pathLst>
                <a:path extrusionOk="0" h="5726" w="5725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5460"/>
                  </a:lnTo>
                  <a:cubicBezTo>
                    <a:pt x="0" y="5606"/>
                    <a:pt x="119" y="5726"/>
                    <a:pt x="266" y="5726"/>
                  </a:cubicBezTo>
                  <a:lnTo>
                    <a:pt x="5458" y="5726"/>
                  </a:lnTo>
                  <a:cubicBezTo>
                    <a:pt x="5605" y="5726"/>
                    <a:pt x="5724" y="5606"/>
                    <a:pt x="5724" y="5460"/>
                  </a:cubicBezTo>
                  <a:cubicBezTo>
                    <a:pt x="5724" y="5312"/>
                    <a:pt x="5605" y="5194"/>
                    <a:pt x="5458" y="5194"/>
                  </a:cubicBezTo>
                  <a:lnTo>
                    <a:pt x="532" y="5194"/>
                  </a:ln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4"/>
            <p:cNvSpPr/>
            <p:nvPr/>
          </p:nvSpPr>
          <p:spPr>
            <a:xfrm>
              <a:off x="2998841" y="4001992"/>
              <a:ext cx="189884" cy="189884"/>
            </a:xfrm>
            <a:custGeom>
              <a:rect b="b" l="l" r="r" t="t"/>
              <a:pathLst>
                <a:path extrusionOk="0" h="5725" w="5725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5194" y="532"/>
                  </a:lnTo>
                  <a:lnTo>
                    <a:pt x="5194" y="5459"/>
                  </a:lnTo>
                  <a:cubicBezTo>
                    <a:pt x="5194" y="5606"/>
                    <a:pt x="5312" y="5725"/>
                    <a:pt x="5459" y="5725"/>
                  </a:cubicBezTo>
                  <a:cubicBezTo>
                    <a:pt x="5606" y="5725"/>
                    <a:pt x="5725" y="5606"/>
                    <a:pt x="5725" y="5459"/>
                  </a:cubicBezTo>
                  <a:lnTo>
                    <a:pt x="5725" y="266"/>
                  </a:lnTo>
                  <a:cubicBezTo>
                    <a:pt x="5725" y="120"/>
                    <a:pt x="5606" y="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24"/>
            <p:cNvSpPr/>
            <p:nvPr/>
          </p:nvSpPr>
          <p:spPr>
            <a:xfrm>
              <a:off x="2998841" y="4414098"/>
              <a:ext cx="189884" cy="189884"/>
            </a:xfrm>
            <a:custGeom>
              <a:rect b="b" l="l" r="r" t="t"/>
              <a:pathLst>
                <a:path extrusionOk="0" h="5725" w="5725">
                  <a:moveTo>
                    <a:pt x="5459" y="0"/>
                  </a:moveTo>
                  <a:cubicBezTo>
                    <a:pt x="5312" y="0"/>
                    <a:pt x="5194" y="120"/>
                    <a:pt x="5194" y="266"/>
                  </a:cubicBezTo>
                  <a:lnTo>
                    <a:pt x="5194" y="5194"/>
                  </a:lnTo>
                  <a:lnTo>
                    <a:pt x="266" y="5194"/>
                  </a:lnTo>
                  <a:cubicBezTo>
                    <a:pt x="120" y="5194"/>
                    <a:pt x="1" y="5312"/>
                    <a:pt x="1" y="5460"/>
                  </a:cubicBezTo>
                  <a:cubicBezTo>
                    <a:pt x="1" y="5605"/>
                    <a:pt x="120" y="5725"/>
                    <a:pt x="266" y="5725"/>
                  </a:cubicBezTo>
                  <a:lnTo>
                    <a:pt x="5459" y="5725"/>
                  </a:lnTo>
                  <a:cubicBezTo>
                    <a:pt x="5606" y="5725"/>
                    <a:pt x="5725" y="5605"/>
                    <a:pt x="5725" y="5460"/>
                  </a:cubicBezTo>
                  <a:lnTo>
                    <a:pt x="5725" y="266"/>
                  </a:lnTo>
                  <a:cubicBezTo>
                    <a:pt x="5725" y="120"/>
                    <a:pt x="5606" y="0"/>
                    <a:pt x="5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4"/>
            <p:cNvSpPr/>
            <p:nvPr/>
          </p:nvSpPr>
          <p:spPr>
            <a:xfrm>
              <a:off x="3073136" y="4486967"/>
              <a:ext cx="77380" cy="17678"/>
            </a:xfrm>
            <a:custGeom>
              <a:rect b="b" l="l" r="r" t="t"/>
              <a:pathLst>
                <a:path extrusionOk="0" h="533" w="23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2067" y="533"/>
                  </a:lnTo>
                  <a:cubicBezTo>
                    <a:pt x="2213" y="533"/>
                    <a:pt x="2333" y="413"/>
                    <a:pt x="2333" y="267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4"/>
            <p:cNvSpPr/>
            <p:nvPr/>
          </p:nvSpPr>
          <p:spPr>
            <a:xfrm>
              <a:off x="3073136" y="4516851"/>
              <a:ext cx="77380" cy="17645"/>
            </a:xfrm>
            <a:custGeom>
              <a:rect b="b" l="l" r="r" t="t"/>
              <a:pathLst>
                <a:path extrusionOk="0" h="532" w="23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19"/>
                    <a:pt x="221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24"/>
            <p:cNvSpPr/>
            <p:nvPr/>
          </p:nvSpPr>
          <p:spPr>
            <a:xfrm>
              <a:off x="3073136" y="4546702"/>
              <a:ext cx="77380" cy="17678"/>
            </a:xfrm>
            <a:custGeom>
              <a:rect b="b" l="l" r="r" t="t"/>
              <a:pathLst>
                <a:path extrusionOk="0" h="533" w="2333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24"/>
            <p:cNvSpPr/>
            <p:nvPr/>
          </p:nvSpPr>
          <p:spPr>
            <a:xfrm>
              <a:off x="3067763" y="40415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7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7" y="533"/>
                    <a:pt x="405" y="504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24"/>
            <p:cNvSpPr/>
            <p:nvPr/>
          </p:nvSpPr>
          <p:spPr>
            <a:xfrm>
              <a:off x="3100333" y="40415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4"/>
                    <a:pt x="196" y="533"/>
                    <a:pt x="266" y="533"/>
                  </a:cubicBezTo>
                  <a:cubicBezTo>
                    <a:pt x="336" y="533"/>
                    <a:pt x="404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4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24"/>
            <p:cNvSpPr/>
            <p:nvPr/>
          </p:nvSpPr>
          <p:spPr>
            <a:xfrm>
              <a:off x="3132871" y="40415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7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7" y="533"/>
                    <a:pt x="404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4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24"/>
            <p:cNvSpPr/>
            <p:nvPr/>
          </p:nvSpPr>
          <p:spPr>
            <a:xfrm>
              <a:off x="2686569" y="4504579"/>
              <a:ext cx="59801" cy="59801"/>
            </a:xfrm>
            <a:custGeom>
              <a:rect b="b" l="l" r="r" t="t"/>
              <a:pathLst>
                <a:path extrusionOk="0" h="1803" w="1803">
                  <a:moveTo>
                    <a:pt x="1270" y="531"/>
                  </a:moveTo>
                  <a:lnTo>
                    <a:pt x="1270" y="1271"/>
                  </a:lnTo>
                  <a:lnTo>
                    <a:pt x="531" y="1271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9"/>
                    <a:pt x="0" y="443"/>
                  </a:cubicBezTo>
                  <a:lnTo>
                    <a:pt x="0" y="1360"/>
                  </a:lnTo>
                  <a:cubicBezTo>
                    <a:pt x="0" y="1604"/>
                    <a:pt x="198" y="1802"/>
                    <a:pt x="443" y="1802"/>
                  </a:cubicBezTo>
                  <a:lnTo>
                    <a:pt x="1360" y="1802"/>
                  </a:lnTo>
                  <a:cubicBezTo>
                    <a:pt x="1603" y="1802"/>
                    <a:pt x="1802" y="1604"/>
                    <a:pt x="1802" y="1360"/>
                  </a:cubicBezTo>
                  <a:lnTo>
                    <a:pt x="1802" y="443"/>
                  </a:lnTo>
                  <a:cubicBezTo>
                    <a:pt x="1802" y="199"/>
                    <a:pt x="1603" y="0"/>
                    <a:pt x="1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24"/>
            <p:cNvSpPr/>
            <p:nvPr/>
          </p:nvSpPr>
          <p:spPr>
            <a:xfrm>
              <a:off x="2681892" y="4086636"/>
              <a:ext cx="106435" cy="17645"/>
            </a:xfrm>
            <a:custGeom>
              <a:rect b="b" l="l" r="r" t="t"/>
              <a:pathLst>
                <a:path extrusionOk="0" h="532" w="3209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942" y="531"/>
                  </a:lnTo>
                  <a:cubicBezTo>
                    <a:pt x="3089" y="531"/>
                    <a:pt x="3208" y="412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24"/>
            <p:cNvSpPr/>
            <p:nvPr/>
          </p:nvSpPr>
          <p:spPr>
            <a:xfrm>
              <a:off x="2681892" y="4062423"/>
              <a:ext cx="106435" cy="17678"/>
            </a:xfrm>
            <a:custGeom>
              <a:rect b="b" l="l" r="r" t="t"/>
              <a:pathLst>
                <a:path extrusionOk="0" h="533" w="3209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24"/>
            <p:cNvSpPr/>
            <p:nvPr/>
          </p:nvSpPr>
          <p:spPr>
            <a:xfrm>
              <a:off x="2681892" y="4038244"/>
              <a:ext cx="106435" cy="17678"/>
            </a:xfrm>
            <a:custGeom>
              <a:rect b="b" l="l" r="r" t="t"/>
              <a:pathLst>
                <a:path extrusionOk="0" h="533" w="3209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1" name="Google Shape;841;p24"/>
          <p:cNvGrpSpPr/>
          <p:nvPr/>
        </p:nvGrpSpPr>
        <p:grpSpPr>
          <a:xfrm>
            <a:off x="1123460" y="1204971"/>
            <a:ext cx="76825" cy="76800"/>
            <a:chOff x="3104875" y="1099400"/>
            <a:chExt cx="76825" cy="76800"/>
          </a:xfrm>
        </p:grpSpPr>
        <p:sp>
          <p:nvSpPr>
            <p:cNvPr id="842" name="Google Shape;842;p2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2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4" name="Google Shape;844;p24"/>
          <p:cNvGrpSpPr/>
          <p:nvPr/>
        </p:nvGrpSpPr>
        <p:grpSpPr>
          <a:xfrm>
            <a:off x="7556974" y="1279988"/>
            <a:ext cx="76825" cy="76800"/>
            <a:chOff x="3104875" y="1099400"/>
            <a:chExt cx="76825" cy="76800"/>
          </a:xfrm>
        </p:grpSpPr>
        <p:sp>
          <p:nvSpPr>
            <p:cNvPr id="845" name="Google Shape;845;p2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2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7" name="Google Shape;847;p24"/>
          <p:cNvGrpSpPr/>
          <p:nvPr/>
        </p:nvGrpSpPr>
        <p:grpSpPr>
          <a:xfrm>
            <a:off x="8670576" y="2658862"/>
            <a:ext cx="157335" cy="212663"/>
            <a:chOff x="3104875" y="1099400"/>
            <a:chExt cx="76825" cy="76800"/>
          </a:xfrm>
        </p:grpSpPr>
        <p:sp>
          <p:nvSpPr>
            <p:cNvPr id="848" name="Google Shape;848;p2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2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50" name="Google Shape;850;p24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2222248" y="4248133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24"/>
          <p:cNvPicPr preferRelativeResize="0"/>
          <p:nvPr/>
        </p:nvPicPr>
        <p:blipFill rotWithShape="1">
          <a:blip r:embed="rId4">
            <a:alphaModFix/>
          </a:blip>
          <a:srcRect b="0" l="22008" r="18454" t="0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24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9084173">
            <a:off x="-200678" y="504122"/>
            <a:ext cx="1175231" cy="763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3" name="Google Shape;853;p24"/>
          <p:cNvGrpSpPr/>
          <p:nvPr/>
        </p:nvGrpSpPr>
        <p:grpSpPr>
          <a:xfrm>
            <a:off x="4446644" y="2103162"/>
            <a:ext cx="2799822" cy="1436417"/>
            <a:chOff x="4920509" y="2363895"/>
            <a:chExt cx="2956212" cy="1603852"/>
          </a:xfrm>
        </p:grpSpPr>
        <p:sp>
          <p:nvSpPr>
            <p:cNvPr id="854" name="Google Shape;854;p24"/>
            <p:cNvSpPr txBox="1"/>
            <p:nvPr/>
          </p:nvSpPr>
          <p:spPr>
            <a:xfrm>
              <a:off x="4920509" y="2540155"/>
              <a:ext cx="1576474" cy="3735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AI Proctoring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Mechanisms</a:t>
              </a:r>
              <a:endParaRPr/>
            </a:p>
          </p:txBody>
        </p:sp>
        <p:sp>
          <p:nvSpPr>
            <p:cNvPr id="855" name="Google Shape;855;p24"/>
            <p:cNvSpPr/>
            <p:nvPr/>
          </p:nvSpPr>
          <p:spPr>
            <a:xfrm rot="10800000">
              <a:off x="6435927" y="2363895"/>
              <a:ext cx="1440794" cy="779242"/>
            </a:xfrm>
            <a:custGeom>
              <a:rect b="b" l="l" r="r" t="t"/>
              <a:pathLst>
                <a:path extrusionOk="0" fill="none" h="22017" w="44066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56" name="Google Shape;856;p24"/>
            <p:cNvSpPr/>
            <p:nvPr/>
          </p:nvSpPr>
          <p:spPr>
            <a:xfrm rot="10800000">
              <a:off x="6376955" y="3071644"/>
              <a:ext cx="120028" cy="129927"/>
            </a:xfrm>
            <a:custGeom>
              <a:rect b="b" l="l" r="r" t="t"/>
              <a:pathLst>
                <a:path extrusionOk="0" h="3671" w="3671">
                  <a:moveTo>
                    <a:pt x="1835" y="1"/>
                  </a:moveTo>
                  <a:cubicBezTo>
                    <a:pt x="835" y="1"/>
                    <a:pt x="1" y="835"/>
                    <a:pt x="1" y="1836"/>
                  </a:cubicBezTo>
                  <a:cubicBezTo>
                    <a:pt x="1" y="2870"/>
                    <a:pt x="835" y="3670"/>
                    <a:pt x="1835" y="3670"/>
                  </a:cubicBezTo>
                  <a:cubicBezTo>
                    <a:pt x="2869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57" name="Google Shape;857;p24"/>
            <p:cNvSpPr/>
            <p:nvPr/>
          </p:nvSpPr>
          <p:spPr>
            <a:xfrm rot="5400000">
              <a:off x="6732309" y="2764943"/>
              <a:ext cx="738578" cy="591397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733C9B">
                <a:alpha val="32941"/>
              </a:srgbClr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58" name="Google Shape;858;p24"/>
            <p:cNvSpPr txBox="1"/>
            <p:nvPr/>
          </p:nvSpPr>
          <p:spPr>
            <a:xfrm>
              <a:off x="6376955" y="3594168"/>
              <a:ext cx="1449286" cy="3735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59" name="Google Shape;859;p24"/>
            <p:cNvSpPr/>
            <p:nvPr/>
          </p:nvSpPr>
          <p:spPr>
            <a:xfrm>
              <a:off x="6931136" y="2911867"/>
              <a:ext cx="285737" cy="321435"/>
            </a:xfrm>
            <a:custGeom>
              <a:rect b="b" l="l" r="r" t="t"/>
              <a:pathLst>
                <a:path extrusionOk="0" h="13304" w="12804">
                  <a:moveTo>
                    <a:pt x="3290" y="3672"/>
                  </a:moveTo>
                  <a:cubicBezTo>
                    <a:pt x="3637" y="3672"/>
                    <a:pt x="3982" y="3749"/>
                    <a:pt x="4305" y="3900"/>
                  </a:cubicBezTo>
                  <a:cubicBezTo>
                    <a:pt x="4447" y="3968"/>
                    <a:pt x="4581" y="4048"/>
                    <a:pt x="4704" y="4139"/>
                  </a:cubicBezTo>
                  <a:lnTo>
                    <a:pt x="4704" y="4679"/>
                  </a:lnTo>
                  <a:cubicBezTo>
                    <a:pt x="4693" y="4667"/>
                    <a:pt x="4681" y="4655"/>
                    <a:pt x="4670" y="4643"/>
                  </a:cubicBezTo>
                  <a:cubicBezTo>
                    <a:pt x="4618" y="4593"/>
                    <a:pt x="4551" y="4568"/>
                    <a:pt x="4484" y="4568"/>
                  </a:cubicBezTo>
                  <a:cubicBezTo>
                    <a:pt x="4415" y="4568"/>
                    <a:pt x="4346" y="4595"/>
                    <a:pt x="4294" y="4648"/>
                  </a:cubicBezTo>
                  <a:cubicBezTo>
                    <a:pt x="4192" y="4754"/>
                    <a:pt x="4194" y="4922"/>
                    <a:pt x="4299" y="5025"/>
                  </a:cubicBezTo>
                  <a:cubicBezTo>
                    <a:pt x="4456" y="5178"/>
                    <a:pt x="4575" y="5360"/>
                    <a:pt x="4649" y="5569"/>
                  </a:cubicBezTo>
                  <a:cubicBezTo>
                    <a:pt x="4657" y="5589"/>
                    <a:pt x="4664" y="5610"/>
                    <a:pt x="4670" y="5630"/>
                  </a:cubicBezTo>
                  <a:lnTo>
                    <a:pt x="4320" y="5280"/>
                  </a:lnTo>
                  <a:cubicBezTo>
                    <a:pt x="4087" y="5047"/>
                    <a:pt x="3778" y="4919"/>
                    <a:pt x="3448" y="4919"/>
                  </a:cubicBezTo>
                  <a:cubicBezTo>
                    <a:pt x="3120" y="4919"/>
                    <a:pt x="2810" y="5047"/>
                    <a:pt x="2578" y="5280"/>
                  </a:cubicBezTo>
                  <a:cubicBezTo>
                    <a:pt x="2097" y="5761"/>
                    <a:pt x="2097" y="6542"/>
                    <a:pt x="2578" y="7023"/>
                  </a:cubicBezTo>
                  <a:lnTo>
                    <a:pt x="3035" y="7482"/>
                  </a:lnTo>
                  <a:cubicBezTo>
                    <a:pt x="2912" y="7459"/>
                    <a:pt x="2790" y="7421"/>
                    <a:pt x="2673" y="7366"/>
                  </a:cubicBezTo>
                  <a:cubicBezTo>
                    <a:pt x="2323" y="7201"/>
                    <a:pt x="2058" y="6911"/>
                    <a:pt x="1929" y="6547"/>
                  </a:cubicBezTo>
                  <a:cubicBezTo>
                    <a:pt x="1889" y="6439"/>
                    <a:pt x="1787" y="6372"/>
                    <a:pt x="1677" y="6372"/>
                  </a:cubicBezTo>
                  <a:cubicBezTo>
                    <a:pt x="1648" y="6372"/>
                    <a:pt x="1617" y="6377"/>
                    <a:pt x="1588" y="6387"/>
                  </a:cubicBezTo>
                  <a:cubicBezTo>
                    <a:pt x="1450" y="6437"/>
                    <a:pt x="1378" y="6589"/>
                    <a:pt x="1428" y="6728"/>
                  </a:cubicBezTo>
                  <a:cubicBezTo>
                    <a:pt x="1606" y="7224"/>
                    <a:pt x="1968" y="7621"/>
                    <a:pt x="2446" y="7847"/>
                  </a:cubicBezTo>
                  <a:cubicBezTo>
                    <a:pt x="2715" y="7973"/>
                    <a:pt x="3002" y="8037"/>
                    <a:pt x="3289" y="8037"/>
                  </a:cubicBezTo>
                  <a:cubicBezTo>
                    <a:pt x="3382" y="8037"/>
                    <a:pt x="3477" y="8030"/>
                    <a:pt x="3570" y="8016"/>
                  </a:cubicBezTo>
                  <a:lnTo>
                    <a:pt x="3913" y="8360"/>
                  </a:lnTo>
                  <a:cubicBezTo>
                    <a:pt x="3706" y="8416"/>
                    <a:pt x="3497" y="8443"/>
                    <a:pt x="3290" y="8443"/>
                  </a:cubicBezTo>
                  <a:cubicBezTo>
                    <a:pt x="2313" y="8443"/>
                    <a:pt x="1394" y="7837"/>
                    <a:pt x="1045" y="6866"/>
                  </a:cubicBezTo>
                  <a:cubicBezTo>
                    <a:pt x="599" y="5628"/>
                    <a:pt x="1244" y="4260"/>
                    <a:pt x="2481" y="3814"/>
                  </a:cubicBezTo>
                  <a:cubicBezTo>
                    <a:pt x="2745" y="3719"/>
                    <a:pt x="3018" y="3672"/>
                    <a:pt x="3290" y="3672"/>
                  </a:cubicBezTo>
                  <a:close/>
                  <a:moveTo>
                    <a:pt x="5618" y="1"/>
                  </a:moveTo>
                  <a:cubicBezTo>
                    <a:pt x="5114" y="1"/>
                    <a:pt x="4704" y="410"/>
                    <a:pt x="4704" y="915"/>
                  </a:cubicBezTo>
                  <a:lnTo>
                    <a:pt x="4704" y="1370"/>
                  </a:lnTo>
                  <a:lnTo>
                    <a:pt x="3798" y="550"/>
                  </a:lnTo>
                  <a:cubicBezTo>
                    <a:pt x="3676" y="440"/>
                    <a:pt x="3476" y="363"/>
                    <a:pt x="3311" y="363"/>
                  </a:cubicBezTo>
                  <a:lnTo>
                    <a:pt x="813" y="363"/>
                  </a:lnTo>
                  <a:cubicBezTo>
                    <a:pt x="666" y="363"/>
                    <a:pt x="547" y="482"/>
                    <a:pt x="547" y="629"/>
                  </a:cubicBezTo>
                  <a:cubicBezTo>
                    <a:pt x="547" y="776"/>
                    <a:pt x="666" y="894"/>
                    <a:pt x="813" y="894"/>
                  </a:cubicBezTo>
                  <a:lnTo>
                    <a:pt x="3311" y="894"/>
                  </a:lnTo>
                  <a:cubicBezTo>
                    <a:pt x="3342" y="894"/>
                    <a:pt x="3417" y="924"/>
                    <a:pt x="3441" y="944"/>
                  </a:cubicBezTo>
                  <a:lnTo>
                    <a:pt x="4704" y="2087"/>
                  </a:lnTo>
                  <a:lnTo>
                    <a:pt x="4704" y="3509"/>
                  </a:lnTo>
                  <a:cubicBezTo>
                    <a:pt x="4647" y="3477"/>
                    <a:pt x="4590" y="3448"/>
                    <a:pt x="4531" y="3420"/>
                  </a:cubicBezTo>
                  <a:cubicBezTo>
                    <a:pt x="4137" y="3234"/>
                    <a:pt x="3715" y="3140"/>
                    <a:pt x="3291" y="3140"/>
                  </a:cubicBezTo>
                  <a:cubicBezTo>
                    <a:pt x="2958" y="3140"/>
                    <a:pt x="2624" y="3198"/>
                    <a:pt x="2301" y="3314"/>
                  </a:cubicBezTo>
                  <a:cubicBezTo>
                    <a:pt x="788" y="3858"/>
                    <a:pt x="0" y="5532"/>
                    <a:pt x="545" y="7045"/>
                  </a:cubicBezTo>
                  <a:cubicBezTo>
                    <a:pt x="972" y="8234"/>
                    <a:pt x="2096" y="8976"/>
                    <a:pt x="3292" y="8976"/>
                  </a:cubicBezTo>
                  <a:cubicBezTo>
                    <a:pt x="3619" y="8976"/>
                    <a:pt x="3951" y="8920"/>
                    <a:pt x="4276" y="8803"/>
                  </a:cubicBezTo>
                  <a:cubicBezTo>
                    <a:pt x="4295" y="8796"/>
                    <a:pt x="4315" y="8789"/>
                    <a:pt x="4334" y="8780"/>
                  </a:cubicBezTo>
                  <a:lnTo>
                    <a:pt x="4714" y="9160"/>
                  </a:lnTo>
                  <a:cubicBezTo>
                    <a:pt x="4810" y="10265"/>
                    <a:pt x="5607" y="11180"/>
                    <a:pt x="6677" y="11431"/>
                  </a:cubicBezTo>
                  <a:lnTo>
                    <a:pt x="6677" y="12844"/>
                  </a:lnTo>
                  <a:cubicBezTo>
                    <a:pt x="6677" y="13097"/>
                    <a:pt x="6884" y="13303"/>
                    <a:pt x="7136" y="13303"/>
                  </a:cubicBezTo>
                  <a:lnTo>
                    <a:pt x="10373" y="13303"/>
                  </a:lnTo>
                  <a:cubicBezTo>
                    <a:pt x="10625" y="13303"/>
                    <a:pt x="10832" y="13097"/>
                    <a:pt x="10832" y="12844"/>
                  </a:cubicBezTo>
                  <a:lnTo>
                    <a:pt x="10832" y="11431"/>
                  </a:lnTo>
                  <a:cubicBezTo>
                    <a:pt x="11970" y="11162"/>
                    <a:pt x="12804" y="10128"/>
                    <a:pt x="12804" y="8938"/>
                  </a:cubicBezTo>
                  <a:lnTo>
                    <a:pt x="12804" y="7256"/>
                  </a:lnTo>
                  <a:cubicBezTo>
                    <a:pt x="12804" y="7109"/>
                    <a:pt x="12685" y="6991"/>
                    <a:pt x="12538" y="6991"/>
                  </a:cubicBezTo>
                  <a:cubicBezTo>
                    <a:pt x="12391" y="6991"/>
                    <a:pt x="12272" y="7109"/>
                    <a:pt x="12272" y="7256"/>
                  </a:cubicBezTo>
                  <a:lnTo>
                    <a:pt x="12272" y="8938"/>
                  </a:lnTo>
                  <a:cubicBezTo>
                    <a:pt x="12272" y="9943"/>
                    <a:pt x="11523" y="10807"/>
                    <a:pt x="10529" y="10947"/>
                  </a:cubicBezTo>
                  <a:cubicBezTo>
                    <a:pt x="10397" y="10965"/>
                    <a:pt x="10300" y="11077"/>
                    <a:pt x="10300" y="11210"/>
                  </a:cubicBezTo>
                  <a:lnTo>
                    <a:pt x="10300" y="12771"/>
                  </a:lnTo>
                  <a:lnTo>
                    <a:pt x="7209" y="12771"/>
                  </a:lnTo>
                  <a:lnTo>
                    <a:pt x="7209" y="11211"/>
                  </a:lnTo>
                  <a:cubicBezTo>
                    <a:pt x="7209" y="11077"/>
                    <a:pt x="7112" y="10965"/>
                    <a:pt x="6980" y="10947"/>
                  </a:cubicBezTo>
                  <a:cubicBezTo>
                    <a:pt x="6015" y="10811"/>
                    <a:pt x="5282" y="10005"/>
                    <a:pt x="5238" y="9031"/>
                  </a:cubicBezTo>
                  <a:cubicBezTo>
                    <a:pt x="5236" y="8965"/>
                    <a:pt x="5208" y="8902"/>
                    <a:pt x="5161" y="8855"/>
                  </a:cubicBezTo>
                  <a:lnTo>
                    <a:pt x="2952" y="6647"/>
                  </a:lnTo>
                  <a:cubicBezTo>
                    <a:pt x="2679" y="6374"/>
                    <a:pt x="2679" y="5929"/>
                    <a:pt x="2952" y="5656"/>
                  </a:cubicBezTo>
                  <a:cubicBezTo>
                    <a:pt x="3085" y="5524"/>
                    <a:pt x="3261" y="5451"/>
                    <a:pt x="3448" y="5451"/>
                  </a:cubicBezTo>
                  <a:cubicBezTo>
                    <a:pt x="3635" y="5451"/>
                    <a:pt x="3812" y="5524"/>
                    <a:pt x="3943" y="5656"/>
                  </a:cubicBezTo>
                  <a:lnTo>
                    <a:pt x="4782" y="6495"/>
                  </a:lnTo>
                  <a:cubicBezTo>
                    <a:pt x="4833" y="6546"/>
                    <a:pt x="4901" y="6573"/>
                    <a:pt x="4970" y="6573"/>
                  </a:cubicBezTo>
                  <a:cubicBezTo>
                    <a:pt x="5004" y="6573"/>
                    <a:pt x="5039" y="6566"/>
                    <a:pt x="5071" y="6552"/>
                  </a:cubicBezTo>
                  <a:cubicBezTo>
                    <a:pt x="5171" y="6511"/>
                    <a:pt x="5236" y="6414"/>
                    <a:pt x="5236" y="6307"/>
                  </a:cubicBezTo>
                  <a:lnTo>
                    <a:pt x="5236" y="2568"/>
                  </a:lnTo>
                  <a:lnTo>
                    <a:pt x="5399" y="2716"/>
                  </a:lnTo>
                  <a:cubicBezTo>
                    <a:pt x="5449" y="2762"/>
                    <a:pt x="5514" y="2784"/>
                    <a:pt x="5578" y="2784"/>
                  </a:cubicBezTo>
                  <a:cubicBezTo>
                    <a:pt x="5650" y="2784"/>
                    <a:pt x="5722" y="2755"/>
                    <a:pt x="5775" y="2697"/>
                  </a:cubicBezTo>
                  <a:cubicBezTo>
                    <a:pt x="5873" y="2588"/>
                    <a:pt x="5864" y="2420"/>
                    <a:pt x="5755" y="2321"/>
                  </a:cubicBezTo>
                  <a:lnTo>
                    <a:pt x="5236" y="1851"/>
                  </a:lnTo>
                  <a:lnTo>
                    <a:pt x="5236" y="915"/>
                  </a:lnTo>
                  <a:cubicBezTo>
                    <a:pt x="5236" y="704"/>
                    <a:pt x="5407" y="533"/>
                    <a:pt x="5618" y="533"/>
                  </a:cubicBezTo>
                  <a:cubicBezTo>
                    <a:pt x="5828" y="533"/>
                    <a:pt x="5999" y="704"/>
                    <a:pt x="5999" y="915"/>
                  </a:cubicBezTo>
                  <a:lnTo>
                    <a:pt x="5999" y="1442"/>
                  </a:lnTo>
                  <a:cubicBezTo>
                    <a:pt x="5999" y="1589"/>
                    <a:pt x="6118" y="1708"/>
                    <a:pt x="6265" y="1708"/>
                  </a:cubicBezTo>
                  <a:cubicBezTo>
                    <a:pt x="6411" y="1708"/>
                    <a:pt x="6530" y="1589"/>
                    <a:pt x="6530" y="1442"/>
                  </a:cubicBezTo>
                  <a:lnTo>
                    <a:pt x="6530" y="915"/>
                  </a:lnTo>
                  <a:cubicBezTo>
                    <a:pt x="6530" y="410"/>
                    <a:pt x="6121" y="1"/>
                    <a:pt x="5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60" name="Google Shape;860;p24"/>
            <p:cNvSpPr/>
            <p:nvPr/>
          </p:nvSpPr>
          <p:spPr>
            <a:xfrm>
              <a:off x="7080442" y="2900471"/>
              <a:ext cx="241372" cy="198939"/>
            </a:xfrm>
            <a:custGeom>
              <a:rect b="b" l="l" r="r" t="t"/>
              <a:pathLst>
                <a:path extrusionOk="0" h="8234" w="10816">
                  <a:moveTo>
                    <a:pt x="5694" y="550"/>
                  </a:moveTo>
                  <a:cubicBezTo>
                    <a:pt x="5715" y="550"/>
                    <a:pt x="5737" y="551"/>
                    <a:pt x="5759" y="552"/>
                  </a:cubicBezTo>
                  <a:cubicBezTo>
                    <a:pt x="5777" y="910"/>
                    <a:pt x="5647" y="1254"/>
                    <a:pt x="5392" y="1509"/>
                  </a:cubicBezTo>
                  <a:cubicBezTo>
                    <a:pt x="5156" y="1746"/>
                    <a:pt x="4840" y="1877"/>
                    <a:pt x="4508" y="1877"/>
                  </a:cubicBezTo>
                  <a:cubicBezTo>
                    <a:pt x="4486" y="1877"/>
                    <a:pt x="4464" y="1877"/>
                    <a:pt x="4442" y="1876"/>
                  </a:cubicBezTo>
                  <a:cubicBezTo>
                    <a:pt x="4423" y="1518"/>
                    <a:pt x="4553" y="1174"/>
                    <a:pt x="4808" y="919"/>
                  </a:cubicBezTo>
                  <a:cubicBezTo>
                    <a:pt x="5045" y="682"/>
                    <a:pt x="5359" y="550"/>
                    <a:pt x="5694" y="550"/>
                  </a:cubicBezTo>
                  <a:close/>
                  <a:moveTo>
                    <a:pt x="4174" y="1"/>
                  </a:moveTo>
                  <a:cubicBezTo>
                    <a:pt x="4027" y="1"/>
                    <a:pt x="3908" y="120"/>
                    <a:pt x="3908" y="267"/>
                  </a:cubicBezTo>
                  <a:lnTo>
                    <a:pt x="3908" y="1525"/>
                  </a:lnTo>
                  <a:cubicBezTo>
                    <a:pt x="3564" y="1346"/>
                    <a:pt x="3195" y="1252"/>
                    <a:pt x="2817" y="1252"/>
                  </a:cubicBezTo>
                  <a:cubicBezTo>
                    <a:pt x="1263" y="1252"/>
                    <a:pt x="1" y="2818"/>
                    <a:pt x="1" y="4743"/>
                  </a:cubicBezTo>
                  <a:cubicBezTo>
                    <a:pt x="1" y="6668"/>
                    <a:pt x="1263" y="8233"/>
                    <a:pt x="2817" y="8233"/>
                  </a:cubicBezTo>
                  <a:lnTo>
                    <a:pt x="5532" y="8233"/>
                  </a:lnTo>
                  <a:cubicBezTo>
                    <a:pt x="6944" y="8233"/>
                    <a:pt x="8117" y="6938"/>
                    <a:pt x="8317" y="5256"/>
                  </a:cubicBezTo>
                  <a:lnTo>
                    <a:pt x="8995" y="5256"/>
                  </a:lnTo>
                  <a:cubicBezTo>
                    <a:pt x="9163" y="5256"/>
                    <a:pt x="9365" y="5172"/>
                    <a:pt x="9485" y="5051"/>
                  </a:cubicBezTo>
                  <a:lnTo>
                    <a:pt x="10710" y="3820"/>
                  </a:lnTo>
                  <a:cubicBezTo>
                    <a:pt x="10815" y="3717"/>
                    <a:pt x="10814" y="3548"/>
                    <a:pt x="10710" y="3445"/>
                  </a:cubicBezTo>
                  <a:cubicBezTo>
                    <a:pt x="10658" y="3393"/>
                    <a:pt x="10590" y="3367"/>
                    <a:pt x="10523" y="3367"/>
                  </a:cubicBezTo>
                  <a:cubicBezTo>
                    <a:pt x="10455" y="3367"/>
                    <a:pt x="10387" y="3393"/>
                    <a:pt x="10335" y="3446"/>
                  </a:cubicBezTo>
                  <a:lnTo>
                    <a:pt x="9109" y="4677"/>
                  </a:lnTo>
                  <a:cubicBezTo>
                    <a:pt x="9088" y="4696"/>
                    <a:pt x="9023" y="4723"/>
                    <a:pt x="8995" y="4724"/>
                  </a:cubicBezTo>
                  <a:lnTo>
                    <a:pt x="8348" y="4724"/>
                  </a:lnTo>
                  <a:cubicBezTo>
                    <a:pt x="8345" y="4166"/>
                    <a:pt x="8235" y="3614"/>
                    <a:pt x="8029" y="3124"/>
                  </a:cubicBezTo>
                  <a:cubicBezTo>
                    <a:pt x="8006" y="3072"/>
                    <a:pt x="7983" y="3021"/>
                    <a:pt x="7960" y="2971"/>
                  </a:cubicBezTo>
                  <a:cubicBezTo>
                    <a:pt x="7914" y="2875"/>
                    <a:pt x="7818" y="2819"/>
                    <a:pt x="7719" y="2819"/>
                  </a:cubicBezTo>
                  <a:cubicBezTo>
                    <a:pt x="7681" y="2819"/>
                    <a:pt x="7642" y="2828"/>
                    <a:pt x="7606" y="2845"/>
                  </a:cubicBezTo>
                  <a:cubicBezTo>
                    <a:pt x="7473" y="2909"/>
                    <a:pt x="7417" y="3067"/>
                    <a:pt x="7479" y="3200"/>
                  </a:cubicBezTo>
                  <a:cubicBezTo>
                    <a:pt x="7500" y="3242"/>
                    <a:pt x="7519" y="3286"/>
                    <a:pt x="7538" y="3331"/>
                  </a:cubicBezTo>
                  <a:cubicBezTo>
                    <a:pt x="7718" y="3756"/>
                    <a:pt x="7813" y="4237"/>
                    <a:pt x="7816" y="4724"/>
                  </a:cubicBezTo>
                  <a:lnTo>
                    <a:pt x="7024" y="4724"/>
                  </a:lnTo>
                  <a:cubicBezTo>
                    <a:pt x="6878" y="4724"/>
                    <a:pt x="6759" y="4843"/>
                    <a:pt x="6759" y="4990"/>
                  </a:cubicBezTo>
                  <a:cubicBezTo>
                    <a:pt x="6759" y="5137"/>
                    <a:pt x="6878" y="5256"/>
                    <a:pt x="7024" y="5256"/>
                  </a:cubicBezTo>
                  <a:lnTo>
                    <a:pt x="7781" y="5256"/>
                  </a:lnTo>
                  <a:cubicBezTo>
                    <a:pt x="7593" y="6643"/>
                    <a:pt x="6656" y="7701"/>
                    <a:pt x="5532" y="7701"/>
                  </a:cubicBezTo>
                  <a:lnTo>
                    <a:pt x="2817" y="7701"/>
                  </a:lnTo>
                  <a:cubicBezTo>
                    <a:pt x="1557" y="7701"/>
                    <a:pt x="531" y="6374"/>
                    <a:pt x="531" y="4743"/>
                  </a:cubicBezTo>
                  <a:cubicBezTo>
                    <a:pt x="531" y="3112"/>
                    <a:pt x="1557" y="1784"/>
                    <a:pt x="2817" y="1784"/>
                  </a:cubicBezTo>
                  <a:cubicBezTo>
                    <a:pt x="3225" y="1784"/>
                    <a:pt x="3625" y="1928"/>
                    <a:pt x="3976" y="2198"/>
                  </a:cubicBezTo>
                  <a:cubicBezTo>
                    <a:pt x="4039" y="2303"/>
                    <a:pt x="4147" y="2378"/>
                    <a:pt x="4273" y="2394"/>
                  </a:cubicBezTo>
                  <a:cubicBezTo>
                    <a:pt x="4350" y="2404"/>
                    <a:pt x="4428" y="2410"/>
                    <a:pt x="4506" y="2410"/>
                  </a:cubicBezTo>
                  <a:cubicBezTo>
                    <a:pt x="4983" y="2410"/>
                    <a:pt x="5431" y="2223"/>
                    <a:pt x="5769" y="1884"/>
                  </a:cubicBezTo>
                  <a:cubicBezTo>
                    <a:pt x="5792" y="1860"/>
                    <a:pt x="5815" y="1837"/>
                    <a:pt x="5837" y="1812"/>
                  </a:cubicBezTo>
                  <a:cubicBezTo>
                    <a:pt x="6112" y="1860"/>
                    <a:pt x="6379" y="1972"/>
                    <a:pt x="6622" y="2145"/>
                  </a:cubicBezTo>
                  <a:cubicBezTo>
                    <a:pt x="6669" y="2178"/>
                    <a:pt x="6722" y="2194"/>
                    <a:pt x="6775" y="2194"/>
                  </a:cubicBezTo>
                  <a:cubicBezTo>
                    <a:pt x="6859" y="2194"/>
                    <a:pt x="6941" y="2154"/>
                    <a:pt x="6993" y="2081"/>
                  </a:cubicBezTo>
                  <a:cubicBezTo>
                    <a:pt x="7077" y="1962"/>
                    <a:pt x="7049" y="1796"/>
                    <a:pt x="6929" y="1710"/>
                  </a:cubicBezTo>
                  <a:cubicBezTo>
                    <a:pt x="6684" y="1537"/>
                    <a:pt x="6418" y="1412"/>
                    <a:pt x="6143" y="1336"/>
                  </a:cubicBezTo>
                  <a:cubicBezTo>
                    <a:pt x="6271" y="1042"/>
                    <a:pt x="6319" y="715"/>
                    <a:pt x="6276" y="385"/>
                  </a:cubicBezTo>
                  <a:cubicBezTo>
                    <a:pt x="6252" y="202"/>
                    <a:pt x="6109" y="57"/>
                    <a:pt x="5927" y="34"/>
                  </a:cubicBezTo>
                  <a:cubicBezTo>
                    <a:pt x="5850" y="23"/>
                    <a:pt x="5772" y="18"/>
                    <a:pt x="5694" y="18"/>
                  </a:cubicBezTo>
                  <a:cubicBezTo>
                    <a:pt x="5220" y="18"/>
                    <a:pt x="4776" y="202"/>
                    <a:pt x="4440" y="535"/>
                  </a:cubicBezTo>
                  <a:lnTo>
                    <a:pt x="4440" y="267"/>
                  </a:lnTo>
                  <a:cubicBezTo>
                    <a:pt x="4440" y="120"/>
                    <a:pt x="4321" y="1"/>
                    <a:pt x="4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61" name="Google Shape;861;p24"/>
          <p:cNvSpPr txBox="1"/>
          <p:nvPr/>
        </p:nvSpPr>
        <p:spPr>
          <a:xfrm>
            <a:off x="5738376" y="3316185"/>
            <a:ext cx="1635326" cy="36987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Website Development</a:t>
            </a:r>
            <a:endParaRPr/>
          </a:p>
        </p:txBody>
      </p:sp>
      <p:sp>
        <p:nvSpPr>
          <p:cNvPr id="862" name="Google Shape;862;p24"/>
          <p:cNvSpPr/>
          <p:nvPr/>
        </p:nvSpPr>
        <p:spPr>
          <a:xfrm>
            <a:off x="7236294" y="2765236"/>
            <a:ext cx="1511800" cy="771520"/>
          </a:xfrm>
          <a:custGeom>
            <a:rect b="b" l="l" r="r" t="t"/>
            <a:pathLst>
              <a:path extrusionOk="0" fill="none" h="22017" w="44066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cap="rnd" cmpd="sng" w="19050">
            <a:solidFill>
              <a:schemeClr val="dk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24"/>
          <p:cNvSpPr/>
          <p:nvPr/>
        </p:nvSpPr>
        <p:spPr>
          <a:xfrm>
            <a:off x="7190662" y="2723170"/>
            <a:ext cx="125943" cy="128640"/>
          </a:xfrm>
          <a:custGeom>
            <a:rect b="b" l="l" r="r" t="t"/>
            <a:pathLst>
              <a:path extrusionOk="0" h="3671" w="3671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24"/>
          <p:cNvSpPr/>
          <p:nvPr/>
        </p:nvSpPr>
        <p:spPr>
          <a:xfrm rot="5400000">
            <a:off x="7608978" y="2534354"/>
            <a:ext cx="731259" cy="620543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2941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24"/>
          <p:cNvSpPr txBox="1"/>
          <p:nvPr/>
        </p:nvSpPr>
        <p:spPr>
          <a:xfrm>
            <a:off x="7253633" y="2101925"/>
            <a:ext cx="1520711" cy="36987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Devops practices for Deployment</a:t>
            </a:r>
            <a:endParaRPr/>
          </a:p>
        </p:txBody>
      </p:sp>
      <p:sp>
        <p:nvSpPr>
          <p:cNvPr id="866" name="Google Shape;866;p24"/>
          <p:cNvSpPr/>
          <p:nvPr/>
        </p:nvSpPr>
        <p:spPr>
          <a:xfrm>
            <a:off x="7807007" y="2743073"/>
            <a:ext cx="299819" cy="318250"/>
          </a:xfrm>
          <a:custGeom>
            <a:rect b="b" l="l" r="r" t="t"/>
            <a:pathLst>
              <a:path extrusionOk="0" h="13304" w="12804">
                <a:moveTo>
                  <a:pt x="3290" y="3672"/>
                </a:moveTo>
                <a:cubicBezTo>
                  <a:pt x="3637" y="3672"/>
                  <a:pt x="3982" y="3749"/>
                  <a:pt x="4305" y="3900"/>
                </a:cubicBezTo>
                <a:cubicBezTo>
                  <a:pt x="4447" y="3968"/>
                  <a:pt x="4581" y="4048"/>
                  <a:pt x="4704" y="4139"/>
                </a:cubicBezTo>
                <a:lnTo>
                  <a:pt x="4704" y="4679"/>
                </a:lnTo>
                <a:cubicBezTo>
                  <a:pt x="4693" y="4667"/>
                  <a:pt x="4681" y="4655"/>
                  <a:pt x="4670" y="4643"/>
                </a:cubicBezTo>
                <a:cubicBezTo>
                  <a:pt x="4618" y="4593"/>
                  <a:pt x="4551" y="4568"/>
                  <a:pt x="4484" y="4568"/>
                </a:cubicBezTo>
                <a:cubicBezTo>
                  <a:pt x="4415" y="4568"/>
                  <a:pt x="4346" y="4595"/>
                  <a:pt x="4294" y="4648"/>
                </a:cubicBezTo>
                <a:cubicBezTo>
                  <a:pt x="4192" y="4754"/>
                  <a:pt x="4194" y="4922"/>
                  <a:pt x="4299" y="5025"/>
                </a:cubicBezTo>
                <a:cubicBezTo>
                  <a:pt x="4456" y="5178"/>
                  <a:pt x="4575" y="5360"/>
                  <a:pt x="4649" y="5569"/>
                </a:cubicBezTo>
                <a:cubicBezTo>
                  <a:pt x="4657" y="5589"/>
                  <a:pt x="4664" y="5610"/>
                  <a:pt x="4670" y="5630"/>
                </a:cubicBezTo>
                <a:lnTo>
                  <a:pt x="4320" y="5280"/>
                </a:lnTo>
                <a:cubicBezTo>
                  <a:pt x="4087" y="5047"/>
                  <a:pt x="3778" y="4919"/>
                  <a:pt x="3448" y="4919"/>
                </a:cubicBezTo>
                <a:cubicBezTo>
                  <a:pt x="3120" y="4919"/>
                  <a:pt x="2810" y="5047"/>
                  <a:pt x="2578" y="5280"/>
                </a:cubicBezTo>
                <a:cubicBezTo>
                  <a:pt x="2097" y="5761"/>
                  <a:pt x="2097" y="6542"/>
                  <a:pt x="2578" y="7023"/>
                </a:cubicBezTo>
                <a:lnTo>
                  <a:pt x="3035" y="7482"/>
                </a:lnTo>
                <a:cubicBezTo>
                  <a:pt x="2912" y="7459"/>
                  <a:pt x="2790" y="7421"/>
                  <a:pt x="2673" y="7366"/>
                </a:cubicBezTo>
                <a:cubicBezTo>
                  <a:pt x="2323" y="7201"/>
                  <a:pt x="2058" y="6911"/>
                  <a:pt x="1929" y="6547"/>
                </a:cubicBezTo>
                <a:cubicBezTo>
                  <a:pt x="1889" y="6439"/>
                  <a:pt x="1787" y="6372"/>
                  <a:pt x="1677" y="6372"/>
                </a:cubicBezTo>
                <a:cubicBezTo>
                  <a:pt x="1648" y="6372"/>
                  <a:pt x="1617" y="6377"/>
                  <a:pt x="1588" y="6387"/>
                </a:cubicBezTo>
                <a:cubicBezTo>
                  <a:pt x="1450" y="6437"/>
                  <a:pt x="1378" y="6589"/>
                  <a:pt x="1428" y="6728"/>
                </a:cubicBezTo>
                <a:cubicBezTo>
                  <a:pt x="1606" y="7224"/>
                  <a:pt x="1968" y="7621"/>
                  <a:pt x="2446" y="7847"/>
                </a:cubicBezTo>
                <a:cubicBezTo>
                  <a:pt x="2715" y="7973"/>
                  <a:pt x="3002" y="8037"/>
                  <a:pt x="3289" y="8037"/>
                </a:cubicBezTo>
                <a:cubicBezTo>
                  <a:pt x="3382" y="8037"/>
                  <a:pt x="3477" y="8030"/>
                  <a:pt x="3570" y="8016"/>
                </a:cubicBezTo>
                <a:lnTo>
                  <a:pt x="3913" y="8360"/>
                </a:lnTo>
                <a:cubicBezTo>
                  <a:pt x="3706" y="8416"/>
                  <a:pt x="3497" y="8443"/>
                  <a:pt x="3290" y="8443"/>
                </a:cubicBezTo>
                <a:cubicBezTo>
                  <a:pt x="2313" y="8443"/>
                  <a:pt x="1394" y="7837"/>
                  <a:pt x="1045" y="6866"/>
                </a:cubicBezTo>
                <a:cubicBezTo>
                  <a:pt x="599" y="5628"/>
                  <a:pt x="1244" y="4260"/>
                  <a:pt x="2481" y="3814"/>
                </a:cubicBezTo>
                <a:cubicBezTo>
                  <a:pt x="2745" y="3719"/>
                  <a:pt x="3018" y="3672"/>
                  <a:pt x="3290" y="3672"/>
                </a:cubicBezTo>
                <a:close/>
                <a:moveTo>
                  <a:pt x="5618" y="1"/>
                </a:moveTo>
                <a:cubicBezTo>
                  <a:pt x="5114" y="1"/>
                  <a:pt x="4704" y="410"/>
                  <a:pt x="4704" y="915"/>
                </a:cubicBezTo>
                <a:lnTo>
                  <a:pt x="4704" y="1370"/>
                </a:lnTo>
                <a:lnTo>
                  <a:pt x="3798" y="550"/>
                </a:lnTo>
                <a:cubicBezTo>
                  <a:pt x="3676" y="440"/>
                  <a:pt x="3476" y="363"/>
                  <a:pt x="3311" y="363"/>
                </a:cubicBezTo>
                <a:lnTo>
                  <a:pt x="813" y="363"/>
                </a:lnTo>
                <a:cubicBezTo>
                  <a:pt x="666" y="363"/>
                  <a:pt x="547" y="482"/>
                  <a:pt x="547" y="629"/>
                </a:cubicBezTo>
                <a:cubicBezTo>
                  <a:pt x="547" y="776"/>
                  <a:pt x="666" y="894"/>
                  <a:pt x="813" y="894"/>
                </a:cubicBezTo>
                <a:lnTo>
                  <a:pt x="3311" y="894"/>
                </a:lnTo>
                <a:cubicBezTo>
                  <a:pt x="3342" y="894"/>
                  <a:pt x="3417" y="924"/>
                  <a:pt x="3441" y="944"/>
                </a:cubicBezTo>
                <a:lnTo>
                  <a:pt x="4704" y="2087"/>
                </a:lnTo>
                <a:lnTo>
                  <a:pt x="4704" y="3509"/>
                </a:lnTo>
                <a:cubicBezTo>
                  <a:pt x="4647" y="3477"/>
                  <a:pt x="4590" y="3448"/>
                  <a:pt x="4531" y="3420"/>
                </a:cubicBezTo>
                <a:cubicBezTo>
                  <a:pt x="4137" y="3234"/>
                  <a:pt x="3715" y="3140"/>
                  <a:pt x="3291" y="3140"/>
                </a:cubicBezTo>
                <a:cubicBezTo>
                  <a:pt x="2958" y="3140"/>
                  <a:pt x="2624" y="3198"/>
                  <a:pt x="2301" y="3314"/>
                </a:cubicBezTo>
                <a:cubicBezTo>
                  <a:pt x="788" y="3858"/>
                  <a:pt x="0" y="5532"/>
                  <a:pt x="545" y="7045"/>
                </a:cubicBezTo>
                <a:cubicBezTo>
                  <a:pt x="972" y="8234"/>
                  <a:pt x="2096" y="8976"/>
                  <a:pt x="3292" y="8976"/>
                </a:cubicBezTo>
                <a:cubicBezTo>
                  <a:pt x="3619" y="8976"/>
                  <a:pt x="3951" y="8920"/>
                  <a:pt x="4276" y="8803"/>
                </a:cubicBezTo>
                <a:cubicBezTo>
                  <a:pt x="4295" y="8796"/>
                  <a:pt x="4315" y="8789"/>
                  <a:pt x="4334" y="8780"/>
                </a:cubicBezTo>
                <a:lnTo>
                  <a:pt x="4714" y="9160"/>
                </a:lnTo>
                <a:cubicBezTo>
                  <a:pt x="4810" y="10265"/>
                  <a:pt x="5607" y="11180"/>
                  <a:pt x="6677" y="11431"/>
                </a:cubicBezTo>
                <a:lnTo>
                  <a:pt x="6677" y="12844"/>
                </a:lnTo>
                <a:cubicBezTo>
                  <a:pt x="6677" y="13097"/>
                  <a:pt x="6884" y="13303"/>
                  <a:pt x="7136" y="13303"/>
                </a:cubicBezTo>
                <a:lnTo>
                  <a:pt x="10373" y="13303"/>
                </a:lnTo>
                <a:cubicBezTo>
                  <a:pt x="10625" y="13303"/>
                  <a:pt x="10832" y="13097"/>
                  <a:pt x="10832" y="12844"/>
                </a:cubicBezTo>
                <a:lnTo>
                  <a:pt x="10832" y="11431"/>
                </a:lnTo>
                <a:cubicBezTo>
                  <a:pt x="11970" y="11162"/>
                  <a:pt x="12804" y="10128"/>
                  <a:pt x="12804" y="8938"/>
                </a:cubicBezTo>
                <a:lnTo>
                  <a:pt x="12804" y="7256"/>
                </a:lnTo>
                <a:cubicBezTo>
                  <a:pt x="12804" y="7109"/>
                  <a:pt x="12685" y="6991"/>
                  <a:pt x="12538" y="6991"/>
                </a:cubicBezTo>
                <a:cubicBezTo>
                  <a:pt x="12391" y="6991"/>
                  <a:pt x="12272" y="7109"/>
                  <a:pt x="12272" y="7256"/>
                </a:cubicBezTo>
                <a:lnTo>
                  <a:pt x="12272" y="8938"/>
                </a:lnTo>
                <a:cubicBezTo>
                  <a:pt x="12272" y="9943"/>
                  <a:pt x="11523" y="10807"/>
                  <a:pt x="10529" y="10947"/>
                </a:cubicBezTo>
                <a:cubicBezTo>
                  <a:pt x="10397" y="10965"/>
                  <a:pt x="10300" y="11077"/>
                  <a:pt x="10300" y="11210"/>
                </a:cubicBezTo>
                <a:lnTo>
                  <a:pt x="10300" y="12771"/>
                </a:lnTo>
                <a:lnTo>
                  <a:pt x="7209" y="12771"/>
                </a:lnTo>
                <a:lnTo>
                  <a:pt x="7209" y="11211"/>
                </a:lnTo>
                <a:cubicBezTo>
                  <a:pt x="7209" y="11077"/>
                  <a:pt x="7112" y="10965"/>
                  <a:pt x="6980" y="10947"/>
                </a:cubicBezTo>
                <a:cubicBezTo>
                  <a:pt x="6015" y="10811"/>
                  <a:pt x="5282" y="10005"/>
                  <a:pt x="5238" y="9031"/>
                </a:cubicBezTo>
                <a:cubicBezTo>
                  <a:pt x="5236" y="8965"/>
                  <a:pt x="5208" y="8902"/>
                  <a:pt x="5161" y="8855"/>
                </a:cubicBezTo>
                <a:lnTo>
                  <a:pt x="2952" y="6647"/>
                </a:lnTo>
                <a:cubicBezTo>
                  <a:pt x="2679" y="6374"/>
                  <a:pt x="2679" y="5929"/>
                  <a:pt x="2952" y="5656"/>
                </a:cubicBezTo>
                <a:cubicBezTo>
                  <a:pt x="3085" y="5524"/>
                  <a:pt x="3261" y="5451"/>
                  <a:pt x="3448" y="5451"/>
                </a:cubicBezTo>
                <a:cubicBezTo>
                  <a:pt x="3635" y="5451"/>
                  <a:pt x="3812" y="5524"/>
                  <a:pt x="3943" y="5656"/>
                </a:cubicBezTo>
                <a:lnTo>
                  <a:pt x="4782" y="6495"/>
                </a:lnTo>
                <a:cubicBezTo>
                  <a:pt x="4833" y="6546"/>
                  <a:pt x="4901" y="6573"/>
                  <a:pt x="4970" y="6573"/>
                </a:cubicBezTo>
                <a:cubicBezTo>
                  <a:pt x="5004" y="6573"/>
                  <a:pt x="5039" y="6566"/>
                  <a:pt x="5071" y="6552"/>
                </a:cubicBezTo>
                <a:cubicBezTo>
                  <a:pt x="5171" y="6511"/>
                  <a:pt x="5236" y="6414"/>
                  <a:pt x="5236" y="6307"/>
                </a:cubicBezTo>
                <a:lnTo>
                  <a:pt x="5236" y="2568"/>
                </a:lnTo>
                <a:lnTo>
                  <a:pt x="5399" y="2716"/>
                </a:lnTo>
                <a:cubicBezTo>
                  <a:pt x="5449" y="2762"/>
                  <a:pt x="5514" y="2784"/>
                  <a:pt x="5578" y="2784"/>
                </a:cubicBezTo>
                <a:cubicBezTo>
                  <a:pt x="5650" y="2784"/>
                  <a:pt x="5722" y="2755"/>
                  <a:pt x="5775" y="2697"/>
                </a:cubicBezTo>
                <a:cubicBezTo>
                  <a:pt x="5873" y="2588"/>
                  <a:pt x="5864" y="2420"/>
                  <a:pt x="5755" y="2321"/>
                </a:cubicBezTo>
                <a:lnTo>
                  <a:pt x="5236" y="1851"/>
                </a:lnTo>
                <a:lnTo>
                  <a:pt x="5236" y="915"/>
                </a:lnTo>
                <a:cubicBezTo>
                  <a:pt x="5236" y="704"/>
                  <a:pt x="5407" y="533"/>
                  <a:pt x="5618" y="533"/>
                </a:cubicBezTo>
                <a:cubicBezTo>
                  <a:pt x="5828" y="533"/>
                  <a:pt x="5999" y="704"/>
                  <a:pt x="5999" y="915"/>
                </a:cubicBezTo>
                <a:lnTo>
                  <a:pt x="5999" y="1442"/>
                </a:lnTo>
                <a:cubicBezTo>
                  <a:pt x="5999" y="1589"/>
                  <a:pt x="6118" y="1708"/>
                  <a:pt x="6265" y="1708"/>
                </a:cubicBezTo>
                <a:cubicBezTo>
                  <a:pt x="6411" y="1708"/>
                  <a:pt x="6530" y="1589"/>
                  <a:pt x="6530" y="1442"/>
                </a:cubicBezTo>
                <a:lnTo>
                  <a:pt x="6530" y="915"/>
                </a:lnTo>
                <a:cubicBezTo>
                  <a:pt x="6530" y="410"/>
                  <a:pt x="6121" y="1"/>
                  <a:pt x="5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24"/>
          <p:cNvSpPr/>
          <p:nvPr/>
        </p:nvSpPr>
        <p:spPr>
          <a:xfrm>
            <a:off x="7963671" y="2731790"/>
            <a:ext cx="253267" cy="196968"/>
          </a:xfrm>
          <a:custGeom>
            <a:rect b="b" l="l" r="r" t="t"/>
            <a:pathLst>
              <a:path extrusionOk="0" h="8234" w="10816">
                <a:moveTo>
                  <a:pt x="5694" y="550"/>
                </a:moveTo>
                <a:cubicBezTo>
                  <a:pt x="5715" y="550"/>
                  <a:pt x="5737" y="551"/>
                  <a:pt x="5759" y="552"/>
                </a:cubicBezTo>
                <a:cubicBezTo>
                  <a:pt x="5777" y="910"/>
                  <a:pt x="5647" y="1254"/>
                  <a:pt x="5392" y="1509"/>
                </a:cubicBezTo>
                <a:cubicBezTo>
                  <a:pt x="5156" y="1746"/>
                  <a:pt x="4840" y="1877"/>
                  <a:pt x="4508" y="1877"/>
                </a:cubicBezTo>
                <a:cubicBezTo>
                  <a:pt x="4486" y="1877"/>
                  <a:pt x="4464" y="1877"/>
                  <a:pt x="4442" y="1876"/>
                </a:cubicBezTo>
                <a:cubicBezTo>
                  <a:pt x="4423" y="1518"/>
                  <a:pt x="4553" y="1174"/>
                  <a:pt x="4808" y="919"/>
                </a:cubicBezTo>
                <a:cubicBezTo>
                  <a:pt x="5045" y="682"/>
                  <a:pt x="5359" y="550"/>
                  <a:pt x="5694" y="550"/>
                </a:cubicBezTo>
                <a:close/>
                <a:moveTo>
                  <a:pt x="4174" y="1"/>
                </a:moveTo>
                <a:cubicBezTo>
                  <a:pt x="4027" y="1"/>
                  <a:pt x="3908" y="120"/>
                  <a:pt x="3908" y="267"/>
                </a:cubicBezTo>
                <a:lnTo>
                  <a:pt x="3908" y="1525"/>
                </a:lnTo>
                <a:cubicBezTo>
                  <a:pt x="3564" y="1346"/>
                  <a:pt x="3195" y="1252"/>
                  <a:pt x="2817" y="1252"/>
                </a:cubicBezTo>
                <a:cubicBezTo>
                  <a:pt x="1263" y="1252"/>
                  <a:pt x="1" y="2818"/>
                  <a:pt x="1" y="4743"/>
                </a:cubicBezTo>
                <a:cubicBezTo>
                  <a:pt x="1" y="6668"/>
                  <a:pt x="1263" y="8233"/>
                  <a:pt x="2817" y="8233"/>
                </a:cubicBezTo>
                <a:lnTo>
                  <a:pt x="5532" y="8233"/>
                </a:lnTo>
                <a:cubicBezTo>
                  <a:pt x="6944" y="8233"/>
                  <a:pt x="8117" y="6938"/>
                  <a:pt x="8317" y="5256"/>
                </a:cubicBezTo>
                <a:lnTo>
                  <a:pt x="8995" y="5256"/>
                </a:lnTo>
                <a:cubicBezTo>
                  <a:pt x="9163" y="5256"/>
                  <a:pt x="9365" y="5172"/>
                  <a:pt x="9485" y="5051"/>
                </a:cubicBezTo>
                <a:lnTo>
                  <a:pt x="10710" y="3820"/>
                </a:lnTo>
                <a:cubicBezTo>
                  <a:pt x="10815" y="3717"/>
                  <a:pt x="10814" y="3548"/>
                  <a:pt x="10710" y="3445"/>
                </a:cubicBezTo>
                <a:cubicBezTo>
                  <a:pt x="10658" y="3393"/>
                  <a:pt x="10590" y="3367"/>
                  <a:pt x="10523" y="3367"/>
                </a:cubicBezTo>
                <a:cubicBezTo>
                  <a:pt x="10455" y="3367"/>
                  <a:pt x="10387" y="3393"/>
                  <a:pt x="10335" y="3446"/>
                </a:cubicBezTo>
                <a:lnTo>
                  <a:pt x="9109" y="4677"/>
                </a:lnTo>
                <a:cubicBezTo>
                  <a:pt x="9088" y="4696"/>
                  <a:pt x="9023" y="4723"/>
                  <a:pt x="8995" y="4724"/>
                </a:cubicBezTo>
                <a:lnTo>
                  <a:pt x="8348" y="4724"/>
                </a:lnTo>
                <a:cubicBezTo>
                  <a:pt x="8345" y="4166"/>
                  <a:pt x="8235" y="3614"/>
                  <a:pt x="8029" y="3124"/>
                </a:cubicBezTo>
                <a:cubicBezTo>
                  <a:pt x="8006" y="3072"/>
                  <a:pt x="7983" y="3021"/>
                  <a:pt x="7960" y="2971"/>
                </a:cubicBezTo>
                <a:cubicBezTo>
                  <a:pt x="7914" y="2875"/>
                  <a:pt x="7818" y="2819"/>
                  <a:pt x="7719" y="2819"/>
                </a:cubicBezTo>
                <a:cubicBezTo>
                  <a:pt x="7681" y="2819"/>
                  <a:pt x="7642" y="2828"/>
                  <a:pt x="7606" y="2845"/>
                </a:cubicBezTo>
                <a:cubicBezTo>
                  <a:pt x="7473" y="2909"/>
                  <a:pt x="7417" y="3067"/>
                  <a:pt x="7479" y="3200"/>
                </a:cubicBezTo>
                <a:cubicBezTo>
                  <a:pt x="7500" y="3242"/>
                  <a:pt x="7519" y="3286"/>
                  <a:pt x="7538" y="3331"/>
                </a:cubicBezTo>
                <a:cubicBezTo>
                  <a:pt x="7718" y="3756"/>
                  <a:pt x="7813" y="4237"/>
                  <a:pt x="7816" y="4724"/>
                </a:cubicBezTo>
                <a:lnTo>
                  <a:pt x="7024" y="4724"/>
                </a:lnTo>
                <a:cubicBezTo>
                  <a:pt x="6878" y="4724"/>
                  <a:pt x="6759" y="4843"/>
                  <a:pt x="6759" y="4990"/>
                </a:cubicBezTo>
                <a:cubicBezTo>
                  <a:pt x="6759" y="5137"/>
                  <a:pt x="6878" y="5256"/>
                  <a:pt x="7024" y="5256"/>
                </a:cubicBezTo>
                <a:lnTo>
                  <a:pt x="7781" y="5256"/>
                </a:lnTo>
                <a:cubicBezTo>
                  <a:pt x="7593" y="6643"/>
                  <a:pt x="6656" y="7701"/>
                  <a:pt x="5532" y="7701"/>
                </a:cubicBezTo>
                <a:lnTo>
                  <a:pt x="2817" y="7701"/>
                </a:lnTo>
                <a:cubicBezTo>
                  <a:pt x="1557" y="7701"/>
                  <a:pt x="531" y="6374"/>
                  <a:pt x="531" y="4743"/>
                </a:cubicBezTo>
                <a:cubicBezTo>
                  <a:pt x="531" y="3112"/>
                  <a:pt x="1557" y="1784"/>
                  <a:pt x="2817" y="1784"/>
                </a:cubicBezTo>
                <a:cubicBezTo>
                  <a:pt x="3225" y="1784"/>
                  <a:pt x="3625" y="1928"/>
                  <a:pt x="3976" y="2198"/>
                </a:cubicBezTo>
                <a:cubicBezTo>
                  <a:pt x="4039" y="2303"/>
                  <a:pt x="4147" y="2378"/>
                  <a:pt x="4273" y="2394"/>
                </a:cubicBezTo>
                <a:cubicBezTo>
                  <a:pt x="4350" y="2404"/>
                  <a:pt x="4428" y="2410"/>
                  <a:pt x="4506" y="2410"/>
                </a:cubicBezTo>
                <a:cubicBezTo>
                  <a:pt x="4983" y="2410"/>
                  <a:pt x="5431" y="2223"/>
                  <a:pt x="5769" y="1884"/>
                </a:cubicBezTo>
                <a:cubicBezTo>
                  <a:pt x="5792" y="1860"/>
                  <a:pt x="5815" y="1837"/>
                  <a:pt x="5837" y="1812"/>
                </a:cubicBezTo>
                <a:cubicBezTo>
                  <a:pt x="6112" y="1860"/>
                  <a:pt x="6379" y="1972"/>
                  <a:pt x="6622" y="2145"/>
                </a:cubicBezTo>
                <a:cubicBezTo>
                  <a:pt x="6669" y="2178"/>
                  <a:pt x="6722" y="2194"/>
                  <a:pt x="6775" y="2194"/>
                </a:cubicBezTo>
                <a:cubicBezTo>
                  <a:pt x="6859" y="2194"/>
                  <a:pt x="6941" y="2154"/>
                  <a:pt x="6993" y="2081"/>
                </a:cubicBezTo>
                <a:cubicBezTo>
                  <a:pt x="7077" y="1962"/>
                  <a:pt x="7049" y="1796"/>
                  <a:pt x="6929" y="1710"/>
                </a:cubicBezTo>
                <a:cubicBezTo>
                  <a:pt x="6684" y="1537"/>
                  <a:pt x="6418" y="1412"/>
                  <a:pt x="6143" y="1336"/>
                </a:cubicBezTo>
                <a:cubicBezTo>
                  <a:pt x="6271" y="1042"/>
                  <a:pt x="6319" y="715"/>
                  <a:pt x="6276" y="385"/>
                </a:cubicBezTo>
                <a:cubicBezTo>
                  <a:pt x="6252" y="202"/>
                  <a:pt x="6109" y="57"/>
                  <a:pt x="5927" y="34"/>
                </a:cubicBezTo>
                <a:cubicBezTo>
                  <a:pt x="5850" y="23"/>
                  <a:pt x="5772" y="18"/>
                  <a:pt x="5694" y="18"/>
                </a:cubicBezTo>
                <a:cubicBezTo>
                  <a:pt x="5220" y="18"/>
                  <a:pt x="4776" y="202"/>
                  <a:pt x="4440" y="535"/>
                </a:cubicBezTo>
                <a:lnTo>
                  <a:pt x="4440" y="267"/>
                </a:lnTo>
                <a:cubicBezTo>
                  <a:pt x="4440" y="120"/>
                  <a:pt x="4321" y="1"/>
                  <a:pt x="417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2376"/>
        </a:solidFill>
      </p:bgPr>
    </p:bg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25"/>
          <p:cNvSpPr txBox="1"/>
          <p:nvPr>
            <p:ph type="title"/>
          </p:nvPr>
        </p:nvSpPr>
        <p:spPr>
          <a:xfrm>
            <a:off x="830822" y="44943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solidFill>
                  <a:srgbClr val="EF5063"/>
                </a:solidFill>
              </a:rPr>
              <a:t>Target LLMs</a:t>
            </a:r>
            <a:endParaRPr>
              <a:solidFill>
                <a:srgbClr val="EF5063"/>
              </a:solidFill>
            </a:endParaRPr>
          </a:p>
        </p:txBody>
      </p:sp>
      <p:grpSp>
        <p:nvGrpSpPr>
          <p:cNvPr id="873" name="Google Shape;873;p25"/>
          <p:cNvGrpSpPr/>
          <p:nvPr/>
        </p:nvGrpSpPr>
        <p:grpSpPr>
          <a:xfrm>
            <a:off x="1123460" y="1204971"/>
            <a:ext cx="76825" cy="76800"/>
            <a:chOff x="3104875" y="1099400"/>
            <a:chExt cx="76825" cy="76800"/>
          </a:xfrm>
        </p:grpSpPr>
        <p:sp>
          <p:nvSpPr>
            <p:cNvPr id="874" name="Google Shape;874;p2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2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6" name="Google Shape;876;p25"/>
          <p:cNvGrpSpPr/>
          <p:nvPr/>
        </p:nvGrpSpPr>
        <p:grpSpPr>
          <a:xfrm>
            <a:off x="7556974" y="1279988"/>
            <a:ext cx="76825" cy="76800"/>
            <a:chOff x="3104875" y="1099400"/>
            <a:chExt cx="76825" cy="76800"/>
          </a:xfrm>
        </p:grpSpPr>
        <p:sp>
          <p:nvSpPr>
            <p:cNvPr id="877" name="Google Shape;877;p2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2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79" name="Google Shape;879;p25"/>
          <p:cNvPicPr preferRelativeResize="0"/>
          <p:nvPr/>
        </p:nvPicPr>
        <p:blipFill rotWithShape="1">
          <a:blip r:embed="rId3">
            <a:alphaModFix/>
          </a:blip>
          <a:srcRect b="0" l="22008" r="18454" t="0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25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9084173">
            <a:off x="-200678" y="504122"/>
            <a:ext cx="1175231" cy="763226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25"/>
          <p:cNvSpPr txBox="1"/>
          <p:nvPr/>
        </p:nvSpPr>
        <p:spPr>
          <a:xfrm>
            <a:off x="1570020" y="1198565"/>
            <a:ext cx="6236690" cy="18437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unito Light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evaluate and compare open-source LLMs, selecting the most optimal one for the development of COGNIASSESS.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unito Light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unito Light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LLMs under Consideration: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98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Llama 2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98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Claude 2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98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MPT-7B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98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Falcon LLM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98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Vicuna-13B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unito Light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unito Light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Performance Metrics: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98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Response Accuracy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98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Inference Speed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98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Scalability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unito Light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unito Light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Outcome :</a:t>
            </a:r>
            <a:r>
              <a:rPr b="0" i="0" lang="en-US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selection of the most suitable LLM, enhancing the reliability and efficacy of COGNIASSES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2376"/>
        </a:solid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26"/>
          <p:cNvSpPr txBox="1"/>
          <p:nvPr>
            <p:ph type="title"/>
          </p:nvPr>
        </p:nvSpPr>
        <p:spPr>
          <a:xfrm>
            <a:off x="830822" y="44943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solidFill>
                  <a:srgbClr val="EF5063"/>
                </a:solidFill>
              </a:rPr>
              <a:t>Example</a:t>
            </a:r>
            <a:endParaRPr>
              <a:solidFill>
                <a:srgbClr val="EF5063"/>
              </a:solidFill>
            </a:endParaRPr>
          </a:p>
        </p:txBody>
      </p:sp>
      <p:grpSp>
        <p:nvGrpSpPr>
          <p:cNvPr id="887" name="Google Shape;887;p26"/>
          <p:cNvGrpSpPr/>
          <p:nvPr/>
        </p:nvGrpSpPr>
        <p:grpSpPr>
          <a:xfrm>
            <a:off x="1123460" y="1204971"/>
            <a:ext cx="76825" cy="76800"/>
            <a:chOff x="3104875" y="1099400"/>
            <a:chExt cx="76825" cy="76800"/>
          </a:xfrm>
        </p:grpSpPr>
        <p:sp>
          <p:nvSpPr>
            <p:cNvPr id="888" name="Google Shape;888;p2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2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0" name="Google Shape;890;p26"/>
          <p:cNvGrpSpPr/>
          <p:nvPr/>
        </p:nvGrpSpPr>
        <p:grpSpPr>
          <a:xfrm>
            <a:off x="7556974" y="1279988"/>
            <a:ext cx="76825" cy="76800"/>
            <a:chOff x="3104875" y="1099400"/>
            <a:chExt cx="76825" cy="76800"/>
          </a:xfrm>
        </p:grpSpPr>
        <p:sp>
          <p:nvSpPr>
            <p:cNvPr id="891" name="Google Shape;891;p2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3" name="Google Shape;893;p26"/>
          <p:cNvGrpSpPr/>
          <p:nvPr/>
        </p:nvGrpSpPr>
        <p:grpSpPr>
          <a:xfrm>
            <a:off x="8638771" y="3158764"/>
            <a:ext cx="157335" cy="212663"/>
            <a:chOff x="3104875" y="1099400"/>
            <a:chExt cx="76825" cy="76800"/>
          </a:xfrm>
        </p:grpSpPr>
        <p:sp>
          <p:nvSpPr>
            <p:cNvPr id="894" name="Google Shape;894;p2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96" name="Google Shape;896;p26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2222248" y="4248133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26"/>
          <p:cNvPicPr preferRelativeResize="0"/>
          <p:nvPr/>
        </p:nvPicPr>
        <p:blipFill rotWithShape="1">
          <a:blip r:embed="rId4">
            <a:alphaModFix/>
          </a:blip>
          <a:srcRect b="0" l="22008" r="18454" t="0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26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9084173">
            <a:off x="-200678" y="504122"/>
            <a:ext cx="1175231" cy="763226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26"/>
          <p:cNvSpPr/>
          <p:nvPr/>
        </p:nvSpPr>
        <p:spPr>
          <a:xfrm>
            <a:off x="195723" y="2543208"/>
            <a:ext cx="574003" cy="630772"/>
          </a:xfrm>
          <a:custGeom>
            <a:rect b="b" l="l" r="r" t="t"/>
            <a:pathLst>
              <a:path extrusionOk="0" h="1261544" w="1148005">
                <a:moveTo>
                  <a:pt x="0" y="0"/>
                </a:moveTo>
                <a:lnTo>
                  <a:pt x="1148005" y="0"/>
                </a:lnTo>
                <a:lnTo>
                  <a:pt x="1148005" y="1261544"/>
                </a:lnTo>
                <a:lnTo>
                  <a:pt x="0" y="12615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26"/>
          <p:cNvSpPr/>
          <p:nvPr/>
        </p:nvSpPr>
        <p:spPr>
          <a:xfrm>
            <a:off x="1176408" y="2419338"/>
            <a:ext cx="524041" cy="701058"/>
          </a:xfrm>
          <a:custGeom>
            <a:rect b="b" l="l" r="r" t="t"/>
            <a:pathLst>
              <a:path extrusionOk="0" h="1402116" w="1048082">
                <a:moveTo>
                  <a:pt x="0" y="0"/>
                </a:moveTo>
                <a:lnTo>
                  <a:pt x="1048081" y="0"/>
                </a:lnTo>
                <a:lnTo>
                  <a:pt x="1048081" y="1402116"/>
                </a:lnTo>
                <a:lnTo>
                  <a:pt x="0" y="14021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26"/>
          <p:cNvSpPr/>
          <p:nvPr/>
        </p:nvSpPr>
        <p:spPr>
          <a:xfrm>
            <a:off x="2089456" y="2543208"/>
            <a:ext cx="699430" cy="601510"/>
          </a:xfrm>
          <a:custGeom>
            <a:rect b="b" l="l" r="r" t="t"/>
            <a:pathLst>
              <a:path extrusionOk="0" h="1203019" w="1398860">
                <a:moveTo>
                  <a:pt x="0" y="0"/>
                </a:moveTo>
                <a:lnTo>
                  <a:pt x="1398860" y="0"/>
                </a:lnTo>
                <a:lnTo>
                  <a:pt x="1398860" y="1203019"/>
                </a:lnTo>
                <a:lnTo>
                  <a:pt x="0" y="12030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26"/>
          <p:cNvSpPr/>
          <p:nvPr/>
        </p:nvSpPr>
        <p:spPr>
          <a:xfrm>
            <a:off x="4356342" y="2265216"/>
            <a:ext cx="700907" cy="732975"/>
          </a:xfrm>
          <a:custGeom>
            <a:rect b="b" l="l" r="r" t="t"/>
            <a:pathLst>
              <a:path extrusionOk="0" h="1465950" w="1401814">
                <a:moveTo>
                  <a:pt x="0" y="0"/>
                </a:moveTo>
                <a:lnTo>
                  <a:pt x="1401814" y="0"/>
                </a:lnTo>
                <a:lnTo>
                  <a:pt x="1401814" y="1465949"/>
                </a:lnTo>
                <a:lnTo>
                  <a:pt x="0" y="14659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26"/>
          <p:cNvSpPr/>
          <p:nvPr/>
        </p:nvSpPr>
        <p:spPr>
          <a:xfrm>
            <a:off x="5494577" y="2286060"/>
            <a:ext cx="759711" cy="712229"/>
          </a:xfrm>
          <a:custGeom>
            <a:rect b="b" l="l" r="r" t="t"/>
            <a:pathLst>
              <a:path extrusionOk="0" h="1424458" w="1519422">
                <a:moveTo>
                  <a:pt x="0" y="0"/>
                </a:moveTo>
                <a:lnTo>
                  <a:pt x="1519422" y="0"/>
                </a:lnTo>
                <a:lnTo>
                  <a:pt x="1519422" y="1424458"/>
                </a:lnTo>
                <a:lnTo>
                  <a:pt x="0" y="14244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26"/>
          <p:cNvSpPr/>
          <p:nvPr/>
        </p:nvSpPr>
        <p:spPr>
          <a:xfrm>
            <a:off x="6517545" y="2265216"/>
            <a:ext cx="870412" cy="855180"/>
          </a:xfrm>
          <a:custGeom>
            <a:rect b="b" l="l" r="r" t="t"/>
            <a:pathLst>
              <a:path extrusionOk="0" h="1710360" w="1740824">
                <a:moveTo>
                  <a:pt x="0" y="0"/>
                </a:moveTo>
                <a:lnTo>
                  <a:pt x="1740824" y="0"/>
                </a:lnTo>
                <a:lnTo>
                  <a:pt x="1740824" y="1710359"/>
                </a:lnTo>
                <a:lnTo>
                  <a:pt x="0" y="17103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26"/>
          <p:cNvSpPr/>
          <p:nvPr/>
        </p:nvSpPr>
        <p:spPr>
          <a:xfrm>
            <a:off x="8018195" y="2932449"/>
            <a:ext cx="1001711" cy="826412"/>
          </a:xfrm>
          <a:custGeom>
            <a:rect b="b" l="l" r="r" t="t"/>
            <a:pathLst>
              <a:path extrusionOk="0" h="1652823" w="2003421">
                <a:moveTo>
                  <a:pt x="0" y="0"/>
                </a:moveTo>
                <a:lnTo>
                  <a:pt x="2003421" y="0"/>
                </a:lnTo>
                <a:lnTo>
                  <a:pt x="2003421" y="1652823"/>
                </a:lnTo>
                <a:lnTo>
                  <a:pt x="0" y="1652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26"/>
          <p:cNvSpPr/>
          <p:nvPr/>
        </p:nvSpPr>
        <p:spPr>
          <a:xfrm>
            <a:off x="6412291" y="3966118"/>
            <a:ext cx="834098" cy="729836"/>
          </a:xfrm>
          <a:custGeom>
            <a:rect b="b" l="l" r="r" t="t"/>
            <a:pathLst>
              <a:path extrusionOk="0" h="1459671" w="1668196">
                <a:moveTo>
                  <a:pt x="0" y="0"/>
                </a:moveTo>
                <a:lnTo>
                  <a:pt x="1668195" y="0"/>
                </a:lnTo>
                <a:lnTo>
                  <a:pt x="1668195" y="1459671"/>
                </a:lnTo>
                <a:lnTo>
                  <a:pt x="0" y="14596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7" name="Google Shape;907;p26"/>
          <p:cNvSpPr/>
          <p:nvPr/>
        </p:nvSpPr>
        <p:spPr>
          <a:xfrm>
            <a:off x="774488" y="2692806"/>
            <a:ext cx="342640" cy="156329"/>
          </a:xfrm>
          <a:custGeom>
            <a:rect b="b" l="l" r="r" t="t"/>
            <a:pathLst>
              <a:path extrusionOk="0" h="312658" w="685279">
                <a:moveTo>
                  <a:pt x="0" y="0"/>
                </a:moveTo>
                <a:lnTo>
                  <a:pt x="685278" y="0"/>
                </a:lnTo>
                <a:lnTo>
                  <a:pt x="685278" y="312658"/>
                </a:lnTo>
                <a:lnTo>
                  <a:pt x="0" y="3126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26"/>
          <p:cNvSpPr txBox="1"/>
          <p:nvPr/>
        </p:nvSpPr>
        <p:spPr>
          <a:xfrm>
            <a:off x="115003" y="3245217"/>
            <a:ext cx="654723" cy="15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93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Ali</a:t>
            </a:r>
            <a:endParaRPr/>
          </a:p>
        </p:txBody>
      </p:sp>
      <p:sp>
        <p:nvSpPr>
          <p:cNvPr id="909" name="Google Shape;909;p26"/>
          <p:cNvSpPr txBox="1"/>
          <p:nvPr/>
        </p:nvSpPr>
        <p:spPr>
          <a:xfrm>
            <a:off x="1049761" y="3200881"/>
            <a:ext cx="777334" cy="15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93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Uploads CV</a:t>
            </a:r>
            <a:endParaRPr/>
          </a:p>
        </p:txBody>
      </p:sp>
      <p:sp>
        <p:nvSpPr>
          <p:cNvPr id="910" name="Google Shape;910;p26"/>
          <p:cNvSpPr txBox="1"/>
          <p:nvPr/>
        </p:nvSpPr>
        <p:spPr>
          <a:xfrm>
            <a:off x="2082807" y="3200881"/>
            <a:ext cx="777334" cy="15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93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CV analyzed</a:t>
            </a:r>
            <a:endParaRPr/>
          </a:p>
        </p:txBody>
      </p:sp>
      <p:sp>
        <p:nvSpPr>
          <p:cNvPr id="911" name="Google Shape;911;p26"/>
          <p:cNvSpPr txBox="1"/>
          <p:nvPr/>
        </p:nvSpPr>
        <p:spPr>
          <a:xfrm>
            <a:off x="3198562" y="2967665"/>
            <a:ext cx="1072055" cy="653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93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Worked with Junoon band to optimize their Social media.</a:t>
            </a:r>
            <a:endParaRPr/>
          </a:p>
        </p:txBody>
      </p:sp>
      <p:sp>
        <p:nvSpPr>
          <p:cNvPr id="912" name="Google Shape;912;p26"/>
          <p:cNvSpPr txBox="1"/>
          <p:nvPr/>
        </p:nvSpPr>
        <p:spPr>
          <a:xfrm>
            <a:off x="4356342" y="3112723"/>
            <a:ext cx="1072055" cy="4845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93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LLM generates personalized assessment</a:t>
            </a:r>
            <a:endParaRPr/>
          </a:p>
        </p:txBody>
      </p:sp>
      <p:sp>
        <p:nvSpPr>
          <p:cNvPr id="913" name="Google Shape;913;p26"/>
          <p:cNvSpPr txBox="1"/>
          <p:nvPr/>
        </p:nvSpPr>
        <p:spPr>
          <a:xfrm>
            <a:off x="5317982" y="3130430"/>
            <a:ext cx="1199564" cy="817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93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If Junoon had a bad concert, how would  you post for it without hammering their repute?</a:t>
            </a:r>
            <a:endParaRPr/>
          </a:p>
        </p:txBody>
      </p:sp>
      <p:sp>
        <p:nvSpPr>
          <p:cNvPr id="914" name="Google Shape;914;p26"/>
          <p:cNvSpPr txBox="1"/>
          <p:nvPr/>
        </p:nvSpPr>
        <p:spPr>
          <a:xfrm>
            <a:off x="6517545" y="3200881"/>
            <a:ext cx="777334" cy="317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93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Candidate Rankings</a:t>
            </a:r>
            <a:endParaRPr/>
          </a:p>
        </p:txBody>
      </p:sp>
      <p:sp>
        <p:nvSpPr>
          <p:cNvPr id="915" name="Google Shape;915;p26"/>
          <p:cNvSpPr txBox="1"/>
          <p:nvPr/>
        </p:nvSpPr>
        <p:spPr>
          <a:xfrm>
            <a:off x="8168212" y="3821431"/>
            <a:ext cx="701676" cy="133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4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8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Recruiter</a:t>
            </a:r>
            <a:endParaRPr/>
          </a:p>
        </p:txBody>
      </p:sp>
      <p:sp>
        <p:nvSpPr>
          <p:cNvPr id="916" name="Google Shape;916;p26"/>
          <p:cNvSpPr txBox="1"/>
          <p:nvPr/>
        </p:nvSpPr>
        <p:spPr>
          <a:xfrm>
            <a:off x="6480179" y="4788113"/>
            <a:ext cx="766210" cy="143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81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 proctoring</a:t>
            </a:r>
            <a:endParaRPr/>
          </a:p>
        </p:txBody>
      </p:sp>
      <p:sp>
        <p:nvSpPr>
          <p:cNvPr id="917" name="Google Shape;917;p26"/>
          <p:cNvSpPr/>
          <p:nvPr/>
        </p:nvSpPr>
        <p:spPr>
          <a:xfrm>
            <a:off x="1723633" y="2743575"/>
            <a:ext cx="342640" cy="156329"/>
          </a:xfrm>
          <a:custGeom>
            <a:rect b="b" l="l" r="r" t="t"/>
            <a:pathLst>
              <a:path extrusionOk="0" h="312658" w="685279">
                <a:moveTo>
                  <a:pt x="0" y="0"/>
                </a:moveTo>
                <a:lnTo>
                  <a:pt x="685279" y="0"/>
                </a:lnTo>
                <a:lnTo>
                  <a:pt x="685279" y="312659"/>
                </a:lnTo>
                <a:lnTo>
                  <a:pt x="0" y="3126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26"/>
          <p:cNvSpPr/>
          <p:nvPr/>
        </p:nvSpPr>
        <p:spPr>
          <a:xfrm>
            <a:off x="2809990" y="2743575"/>
            <a:ext cx="342640" cy="156329"/>
          </a:xfrm>
          <a:custGeom>
            <a:rect b="b" l="l" r="r" t="t"/>
            <a:pathLst>
              <a:path extrusionOk="0" h="312658" w="685279">
                <a:moveTo>
                  <a:pt x="0" y="0"/>
                </a:moveTo>
                <a:lnTo>
                  <a:pt x="685279" y="0"/>
                </a:lnTo>
                <a:lnTo>
                  <a:pt x="685279" y="312659"/>
                </a:lnTo>
                <a:lnTo>
                  <a:pt x="0" y="3126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26"/>
          <p:cNvSpPr/>
          <p:nvPr/>
        </p:nvSpPr>
        <p:spPr>
          <a:xfrm>
            <a:off x="3981255" y="2698121"/>
            <a:ext cx="342640" cy="156329"/>
          </a:xfrm>
          <a:custGeom>
            <a:rect b="b" l="l" r="r" t="t"/>
            <a:pathLst>
              <a:path extrusionOk="0" h="312658" w="685279">
                <a:moveTo>
                  <a:pt x="0" y="0"/>
                </a:moveTo>
                <a:lnTo>
                  <a:pt x="685278" y="0"/>
                </a:lnTo>
                <a:lnTo>
                  <a:pt x="685278" y="312659"/>
                </a:lnTo>
                <a:lnTo>
                  <a:pt x="0" y="3126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26"/>
          <p:cNvSpPr/>
          <p:nvPr/>
        </p:nvSpPr>
        <p:spPr>
          <a:xfrm rot="341718">
            <a:off x="5146662" y="2687633"/>
            <a:ext cx="342640" cy="156329"/>
          </a:xfrm>
          <a:custGeom>
            <a:rect b="b" l="l" r="r" t="t"/>
            <a:pathLst>
              <a:path extrusionOk="0" h="312658" w="685279">
                <a:moveTo>
                  <a:pt x="0" y="0"/>
                </a:moveTo>
                <a:lnTo>
                  <a:pt x="685279" y="0"/>
                </a:lnTo>
                <a:lnTo>
                  <a:pt x="685279" y="312659"/>
                </a:lnTo>
                <a:lnTo>
                  <a:pt x="0" y="3126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26"/>
          <p:cNvSpPr/>
          <p:nvPr/>
        </p:nvSpPr>
        <p:spPr>
          <a:xfrm>
            <a:off x="6104654" y="2698121"/>
            <a:ext cx="342640" cy="156329"/>
          </a:xfrm>
          <a:custGeom>
            <a:rect b="b" l="l" r="r" t="t"/>
            <a:pathLst>
              <a:path extrusionOk="0" h="312658" w="685279">
                <a:moveTo>
                  <a:pt x="0" y="0"/>
                </a:moveTo>
                <a:lnTo>
                  <a:pt x="685278" y="0"/>
                </a:lnTo>
                <a:lnTo>
                  <a:pt x="685278" y="312659"/>
                </a:lnTo>
                <a:lnTo>
                  <a:pt x="0" y="3126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26"/>
          <p:cNvSpPr/>
          <p:nvPr/>
        </p:nvSpPr>
        <p:spPr>
          <a:xfrm rot="-9151384">
            <a:off x="7475839" y="3018848"/>
            <a:ext cx="434105" cy="198061"/>
          </a:xfrm>
          <a:custGeom>
            <a:rect b="b" l="l" r="r" t="t"/>
            <a:pathLst>
              <a:path extrusionOk="0" h="396121" w="868210">
                <a:moveTo>
                  <a:pt x="0" y="0"/>
                </a:moveTo>
                <a:lnTo>
                  <a:pt x="868210" y="0"/>
                </a:lnTo>
                <a:lnTo>
                  <a:pt x="868210" y="396121"/>
                </a:lnTo>
                <a:lnTo>
                  <a:pt x="0" y="3961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3" name="Google Shape;923;p26"/>
          <p:cNvPicPr preferRelativeResize="0"/>
          <p:nvPr/>
        </p:nvPicPr>
        <p:blipFill rotWithShape="1">
          <a:blip r:embed="rId14">
            <a:alphaModFix/>
          </a:blip>
          <a:srcRect b="0" l="1783" r="0" t="0"/>
          <a:stretch/>
        </p:blipFill>
        <p:spPr>
          <a:xfrm>
            <a:off x="3185076" y="2626934"/>
            <a:ext cx="888425" cy="283604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26"/>
          <p:cNvSpPr/>
          <p:nvPr/>
        </p:nvSpPr>
        <p:spPr>
          <a:xfrm rot="-10468957">
            <a:off x="5130251" y="2363583"/>
            <a:ext cx="342640" cy="156329"/>
          </a:xfrm>
          <a:custGeom>
            <a:rect b="b" l="l" r="r" t="t"/>
            <a:pathLst>
              <a:path extrusionOk="0" h="312658" w="685279">
                <a:moveTo>
                  <a:pt x="0" y="0"/>
                </a:moveTo>
                <a:lnTo>
                  <a:pt x="685279" y="0"/>
                </a:lnTo>
                <a:lnTo>
                  <a:pt x="685279" y="312659"/>
                </a:lnTo>
                <a:lnTo>
                  <a:pt x="0" y="3126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26"/>
          <p:cNvSpPr/>
          <p:nvPr/>
        </p:nvSpPr>
        <p:spPr>
          <a:xfrm rot="-8928387">
            <a:off x="3991755" y="2160474"/>
            <a:ext cx="502316" cy="175446"/>
          </a:xfrm>
          <a:custGeom>
            <a:rect b="b" l="l" r="r" t="t"/>
            <a:pathLst>
              <a:path extrusionOk="0" h="312658" w="685279">
                <a:moveTo>
                  <a:pt x="0" y="0"/>
                </a:moveTo>
                <a:lnTo>
                  <a:pt x="685279" y="0"/>
                </a:lnTo>
                <a:lnTo>
                  <a:pt x="685279" y="312659"/>
                </a:lnTo>
                <a:lnTo>
                  <a:pt x="0" y="3126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6" name="Google Shape;926;p26"/>
          <p:cNvPicPr preferRelativeResize="0"/>
          <p:nvPr/>
        </p:nvPicPr>
        <p:blipFill rotWithShape="1">
          <a:blip r:embed="rId15">
            <a:alphaModFix/>
          </a:blip>
          <a:srcRect b="4869" l="18164" r="17286" t="4869"/>
          <a:stretch/>
        </p:blipFill>
        <p:spPr>
          <a:xfrm>
            <a:off x="3364502" y="1480909"/>
            <a:ext cx="624081" cy="825436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26"/>
          <p:cNvSpPr/>
          <p:nvPr/>
        </p:nvSpPr>
        <p:spPr>
          <a:xfrm rot="-10468957">
            <a:off x="2918822" y="1668041"/>
            <a:ext cx="342640" cy="156329"/>
          </a:xfrm>
          <a:custGeom>
            <a:rect b="b" l="l" r="r" t="t"/>
            <a:pathLst>
              <a:path extrusionOk="0" h="312658" w="685279">
                <a:moveTo>
                  <a:pt x="0" y="0"/>
                </a:moveTo>
                <a:lnTo>
                  <a:pt x="685279" y="0"/>
                </a:lnTo>
                <a:lnTo>
                  <a:pt x="685279" y="312659"/>
                </a:lnTo>
                <a:lnTo>
                  <a:pt x="0" y="3126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26"/>
          <p:cNvSpPr/>
          <p:nvPr/>
        </p:nvSpPr>
        <p:spPr>
          <a:xfrm>
            <a:off x="2289938" y="1443713"/>
            <a:ext cx="574003" cy="630772"/>
          </a:xfrm>
          <a:custGeom>
            <a:rect b="b" l="l" r="r" t="t"/>
            <a:pathLst>
              <a:path extrusionOk="0" h="1261544" w="1148005">
                <a:moveTo>
                  <a:pt x="0" y="0"/>
                </a:moveTo>
                <a:lnTo>
                  <a:pt x="1148005" y="0"/>
                </a:lnTo>
                <a:lnTo>
                  <a:pt x="1148005" y="1261544"/>
                </a:lnTo>
                <a:lnTo>
                  <a:pt x="0" y="12615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26"/>
          <p:cNvSpPr/>
          <p:nvPr/>
        </p:nvSpPr>
        <p:spPr>
          <a:xfrm rot="-8188859">
            <a:off x="6499407" y="3704450"/>
            <a:ext cx="342640" cy="156329"/>
          </a:xfrm>
          <a:custGeom>
            <a:rect b="b" l="l" r="r" t="t"/>
            <a:pathLst>
              <a:path extrusionOk="0" h="312658" w="685279">
                <a:moveTo>
                  <a:pt x="0" y="0"/>
                </a:moveTo>
                <a:lnTo>
                  <a:pt x="685279" y="0"/>
                </a:lnTo>
                <a:lnTo>
                  <a:pt x="685279" y="312659"/>
                </a:lnTo>
                <a:lnTo>
                  <a:pt x="0" y="3126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26"/>
          <p:cNvSpPr txBox="1"/>
          <p:nvPr/>
        </p:nvSpPr>
        <p:spPr>
          <a:xfrm>
            <a:off x="2249577" y="2124871"/>
            <a:ext cx="654723" cy="15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93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Ali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2376"/>
        </a:solidFill>
      </p:bgPr>
    </p:bg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27"/>
          <p:cNvSpPr txBox="1"/>
          <p:nvPr>
            <p:ph type="title"/>
          </p:nvPr>
        </p:nvSpPr>
        <p:spPr>
          <a:xfrm>
            <a:off x="830822" y="44943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solidFill>
                  <a:srgbClr val="EF5063"/>
                </a:solidFill>
              </a:rPr>
              <a:t>Architectural Diagram</a:t>
            </a:r>
            <a:endParaRPr>
              <a:solidFill>
                <a:srgbClr val="EF5063"/>
              </a:solidFill>
            </a:endParaRPr>
          </a:p>
        </p:txBody>
      </p:sp>
      <p:grpSp>
        <p:nvGrpSpPr>
          <p:cNvPr id="936" name="Google Shape;936;p27"/>
          <p:cNvGrpSpPr/>
          <p:nvPr/>
        </p:nvGrpSpPr>
        <p:grpSpPr>
          <a:xfrm>
            <a:off x="1123460" y="1204971"/>
            <a:ext cx="76825" cy="76800"/>
            <a:chOff x="3104875" y="1099400"/>
            <a:chExt cx="76825" cy="76800"/>
          </a:xfrm>
        </p:grpSpPr>
        <p:sp>
          <p:nvSpPr>
            <p:cNvPr id="937" name="Google Shape;937;p2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9" name="Google Shape;939;p27"/>
          <p:cNvGrpSpPr/>
          <p:nvPr/>
        </p:nvGrpSpPr>
        <p:grpSpPr>
          <a:xfrm>
            <a:off x="7556974" y="1279988"/>
            <a:ext cx="76825" cy="76800"/>
            <a:chOff x="3104875" y="1099400"/>
            <a:chExt cx="76825" cy="76800"/>
          </a:xfrm>
        </p:grpSpPr>
        <p:sp>
          <p:nvSpPr>
            <p:cNvPr id="940" name="Google Shape;940;p2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42" name="Google Shape;942;p27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2222248" y="4248133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27"/>
          <p:cNvPicPr preferRelativeResize="0"/>
          <p:nvPr/>
        </p:nvPicPr>
        <p:blipFill rotWithShape="1">
          <a:blip r:embed="rId4">
            <a:alphaModFix/>
          </a:blip>
          <a:srcRect b="0" l="22008" r="18454" t="0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27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9084173">
            <a:off x="-200678" y="504122"/>
            <a:ext cx="1175231" cy="763226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27"/>
          <p:cNvSpPr txBox="1"/>
          <p:nvPr/>
        </p:nvSpPr>
        <p:spPr>
          <a:xfrm>
            <a:off x="115003" y="3245217"/>
            <a:ext cx="654723" cy="15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93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Ali</a:t>
            </a:r>
            <a:endParaRPr/>
          </a:p>
        </p:txBody>
      </p:sp>
      <p:pic>
        <p:nvPicPr>
          <p:cNvPr id="946" name="Google Shape;94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0108" y="1250826"/>
            <a:ext cx="6380432" cy="3668748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2376"/>
        </a:solidFill>
      </p:bgPr>
    </p:bg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28"/>
          <p:cNvSpPr txBox="1"/>
          <p:nvPr>
            <p:ph type="title"/>
          </p:nvPr>
        </p:nvSpPr>
        <p:spPr>
          <a:xfrm>
            <a:off x="830822" y="44943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solidFill>
                  <a:srgbClr val="EF5063"/>
                </a:solidFill>
              </a:rPr>
              <a:t>Resource Requirments</a:t>
            </a:r>
            <a:endParaRPr>
              <a:solidFill>
                <a:srgbClr val="EF5063"/>
              </a:solidFill>
            </a:endParaRPr>
          </a:p>
        </p:txBody>
      </p:sp>
      <p:grpSp>
        <p:nvGrpSpPr>
          <p:cNvPr id="952" name="Google Shape;952;p28"/>
          <p:cNvGrpSpPr/>
          <p:nvPr/>
        </p:nvGrpSpPr>
        <p:grpSpPr>
          <a:xfrm>
            <a:off x="1123460" y="1204971"/>
            <a:ext cx="76825" cy="76800"/>
            <a:chOff x="3104875" y="1099400"/>
            <a:chExt cx="76825" cy="76800"/>
          </a:xfrm>
        </p:grpSpPr>
        <p:sp>
          <p:nvSpPr>
            <p:cNvPr id="953" name="Google Shape;953;p2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2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5" name="Google Shape;955;p28"/>
          <p:cNvGrpSpPr/>
          <p:nvPr/>
        </p:nvGrpSpPr>
        <p:grpSpPr>
          <a:xfrm>
            <a:off x="7556974" y="1279988"/>
            <a:ext cx="76825" cy="76800"/>
            <a:chOff x="3104875" y="1099400"/>
            <a:chExt cx="76825" cy="76800"/>
          </a:xfrm>
        </p:grpSpPr>
        <p:sp>
          <p:nvSpPr>
            <p:cNvPr id="956" name="Google Shape;956;p2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2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58" name="Google Shape;958;p28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7510529" y="4232893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28"/>
          <p:cNvPicPr preferRelativeResize="0"/>
          <p:nvPr/>
        </p:nvPicPr>
        <p:blipFill rotWithShape="1">
          <a:blip r:embed="rId4">
            <a:alphaModFix/>
          </a:blip>
          <a:srcRect b="0" l="22008" r="18454" t="0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28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9084173">
            <a:off x="-200678" y="504122"/>
            <a:ext cx="1175231" cy="763226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28"/>
          <p:cNvSpPr txBox="1"/>
          <p:nvPr/>
        </p:nvSpPr>
        <p:spPr>
          <a:xfrm>
            <a:off x="1453655" y="1279988"/>
            <a:ext cx="6236690" cy="18437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3090"/>
              </a:buClr>
              <a:buSzPts val="1260"/>
              <a:buFont typeface="Arial"/>
              <a:buAutoNum type="arabicPeriod"/>
            </a:pPr>
            <a:r>
              <a:rPr b="1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Challenge:</a:t>
            </a:r>
            <a:r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Fine-tuning large models require substantial GPU memory, leading to significant expenses.</a:t>
            </a:r>
            <a:endParaRPr/>
          </a:p>
          <a:p>
            <a:pPr indent="-14859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3090"/>
              </a:buClr>
              <a:buSzPts val="126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3090"/>
              </a:buClr>
              <a:buSzPts val="1260"/>
              <a:buFont typeface="Arial"/>
              <a:buAutoNum type="arabicPeriod"/>
            </a:pPr>
            <a:r>
              <a:rPr b="1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Innovative Solutions: </a:t>
            </a:r>
            <a:r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LoRa and QLoRa can mitigate costs and facilitate economical fine-tuning.</a:t>
            </a:r>
            <a:endParaRPr/>
          </a:p>
          <a:p>
            <a:pPr indent="-14859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3090"/>
              </a:buClr>
              <a:buSzPts val="126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3090"/>
              </a:buClr>
              <a:buSzPts val="1260"/>
              <a:buFont typeface="Arial"/>
              <a:buAutoNum type="arabicPeriod"/>
            </a:pPr>
            <a:r>
              <a:rPr b="1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Economical Platforms:</a:t>
            </a:r>
            <a:r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Google Colab Pro ($9.72/month) offers flexibility and is a cost-effective option for development needs.</a:t>
            </a:r>
            <a:endParaRPr/>
          </a:p>
          <a:p>
            <a:pPr indent="-14859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3090"/>
              </a:buClr>
              <a:buSzPts val="126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3090"/>
              </a:buClr>
              <a:buSzPts val="1260"/>
              <a:buFont typeface="Arial"/>
              <a:buAutoNum type="arabicPeriod"/>
            </a:pPr>
            <a:r>
              <a:rPr b="1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Personal Computer Option:</a:t>
            </a:r>
            <a:r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PC with a graphics card of a minimum of 16 GB VRAM is another budget-conscious option, suitable for fine-tuning extensive language models.</a:t>
            </a:r>
            <a:endParaRPr/>
          </a:p>
          <a:p>
            <a:pPr indent="-14859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3090"/>
              </a:buClr>
              <a:buSzPts val="126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3090"/>
              </a:buClr>
              <a:buSzPts val="1260"/>
              <a:buFont typeface="Arial"/>
              <a:buAutoNum type="arabicPeriod"/>
            </a:pPr>
            <a:r>
              <a:rPr b="1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 Effectiveness:</a:t>
            </a:r>
            <a:r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Open-source models and efficient fine-tuning methods, like QLoRa, ensure considerable savings in cost, even during high traffic.</a:t>
            </a:r>
            <a:endParaRPr/>
          </a:p>
          <a:p>
            <a:pPr indent="-14859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3090"/>
              </a:buClr>
              <a:buSzPts val="126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3090"/>
              </a:buClr>
              <a:buSzPts val="1260"/>
              <a:buFont typeface="Arial"/>
              <a:buAutoNum type="arabicPeriod"/>
            </a:pPr>
            <a:r>
              <a:rPr b="1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Example of Estimated Costs:</a:t>
            </a:r>
            <a:r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Falcon 7B Model: $9.99 for development using Google Colab Pro and approximately $1.006/hour for deploying with a single GPU machine.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2376"/>
        </a:solidFill>
      </p:bgPr>
    </p:bg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29"/>
          <p:cNvSpPr txBox="1"/>
          <p:nvPr>
            <p:ph type="title"/>
          </p:nvPr>
        </p:nvSpPr>
        <p:spPr>
          <a:xfrm>
            <a:off x="1735410" y="612951"/>
            <a:ext cx="567318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solidFill>
                  <a:srgbClr val="EF5063"/>
                </a:solidFill>
              </a:rPr>
              <a:t>Expected outcomes</a:t>
            </a:r>
            <a:endParaRPr/>
          </a:p>
        </p:txBody>
      </p:sp>
      <p:grpSp>
        <p:nvGrpSpPr>
          <p:cNvPr id="967" name="Google Shape;967;p2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968" name="Google Shape;968;p2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2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0" name="Google Shape;970;p29"/>
          <p:cNvGrpSpPr/>
          <p:nvPr/>
        </p:nvGrpSpPr>
        <p:grpSpPr>
          <a:xfrm rot="1891135">
            <a:off x="302657" y="1576700"/>
            <a:ext cx="76828" cy="76803"/>
            <a:chOff x="3104875" y="1099400"/>
            <a:chExt cx="76825" cy="76800"/>
          </a:xfrm>
        </p:grpSpPr>
        <p:sp>
          <p:nvSpPr>
            <p:cNvPr id="971" name="Google Shape;971;p2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2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29"/>
          <p:cNvGrpSpPr/>
          <p:nvPr/>
        </p:nvGrpSpPr>
        <p:grpSpPr>
          <a:xfrm>
            <a:off x="1811380" y="465620"/>
            <a:ext cx="76825" cy="76800"/>
            <a:chOff x="3104875" y="1099400"/>
            <a:chExt cx="76825" cy="76800"/>
          </a:xfrm>
        </p:grpSpPr>
        <p:sp>
          <p:nvSpPr>
            <p:cNvPr id="974" name="Google Shape;974;p2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2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76" name="Google Shape;976;p29"/>
          <p:cNvPicPr preferRelativeResize="0"/>
          <p:nvPr/>
        </p:nvPicPr>
        <p:blipFill rotWithShape="1">
          <a:blip r:embed="rId3">
            <a:alphaModFix/>
          </a:blip>
          <a:srcRect b="0" l="22008" r="18454" t="0"/>
          <a:stretch/>
        </p:blipFill>
        <p:spPr>
          <a:xfrm rot="1203247">
            <a:off x="7972167" y="4020622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29"/>
          <p:cNvSpPr txBox="1"/>
          <p:nvPr/>
        </p:nvSpPr>
        <p:spPr>
          <a:xfrm>
            <a:off x="2510403" y="1185651"/>
            <a:ext cx="7715594" cy="1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558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3090"/>
              </a:buClr>
              <a:buSzPts val="192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3090"/>
              </a:buClr>
              <a:buSzPts val="192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Advanced Personalization</a:t>
            </a:r>
            <a:endParaRPr/>
          </a:p>
          <a:p>
            <a:pPr indent="-16383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3090"/>
              </a:buClr>
              <a:buSzPts val="192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3090"/>
              </a:buClr>
              <a:buSzPts val="192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Bias Minimization</a:t>
            </a:r>
            <a:endParaRPr/>
          </a:p>
          <a:p>
            <a:pPr indent="-16383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3090"/>
              </a:buClr>
              <a:buSzPts val="192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3090"/>
              </a:buClr>
              <a:buSzPts val="192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Real-time Feedback</a:t>
            </a:r>
            <a:endParaRPr/>
          </a:p>
          <a:p>
            <a:pPr indent="-16383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3090"/>
              </a:buClr>
              <a:buSzPts val="192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3090"/>
              </a:buClr>
              <a:buSzPts val="192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Anti-Cheating mechanism</a:t>
            </a:r>
            <a:endParaRPr/>
          </a:p>
          <a:p>
            <a:pPr indent="-16383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3090"/>
              </a:buClr>
              <a:buSzPts val="192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3090"/>
              </a:buClr>
              <a:buSzPts val="192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Holistic Evaluations</a:t>
            </a:r>
            <a:endParaRPr/>
          </a:p>
          <a:p>
            <a:pPr indent="-16383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3090"/>
              </a:buClr>
              <a:buSzPts val="192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3090"/>
              </a:buClr>
              <a:buSzPts val="192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Global Applicability</a:t>
            </a:r>
            <a:endParaRPr/>
          </a:p>
          <a:p>
            <a:pPr indent="-16383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3090"/>
              </a:buClr>
              <a:buSzPts val="192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3090"/>
              </a:buClr>
              <a:buSzPts val="192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Recruiter Connection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2376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2"/>
          <p:cNvSpPr txBox="1"/>
          <p:nvPr>
            <p:ph type="title"/>
          </p:nvPr>
        </p:nvSpPr>
        <p:spPr>
          <a:xfrm>
            <a:off x="720000" y="34344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solidFill>
                  <a:srgbClr val="EF5063"/>
                </a:solidFill>
              </a:rPr>
              <a:t>TABLE OF CONTENTS</a:t>
            </a:r>
            <a:endParaRPr>
              <a:solidFill>
                <a:srgbClr val="EF5063"/>
              </a:solidFill>
            </a:endParaRPr>
          </a:p>
        </p:txBody>
      </p:sp>
      <p:sp>
        <p:nvSpPr>
          <p:cNvPr id="557" name="Google Shape;557;p12"/>
          <p:cNvSpPr txBox="1"/>
          <p:nvPr>
            <p:ph idx="2" type="title"/>
          </p:nvPr>
        </p:nvSpPr>
        <p:spPr>
          <a:xfrm>
            <a:off x="493637" y="1456837"/>
            <a:ext cx="5793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solidFill>
                  <a:srgbClr val="EF5063"/>
                </a:solidFill>
              </a:rPr>
              <a:t>01</a:t>
            </a:r>
            <a:endParaRPr sz="2000">
              <a:solidFill>
                <a:srgbClr val="EF5063"/>
              </a:solidFill>
            </a:endParaRPr>
          </a:p>
        </p:txBody>
      </p:sp>
      <p:sp>
        <p:nvSpPr>
          <p:cNvPr id="558" name="Google Shape;558;p12"/>
          <p:cNvSpPr txBox="1"/>
          <p:nvPr>
            <p:ph idx="3" type="subTitle"/>
          </p:nvPr>
        </p:nvSpPr>
        <p:spPr>
          <a:xfrm>
            <a:off x="1318525" y="1914207"/>
            <a:ext cx="29493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/>
              <a:t>Data Collection</a:t>
            </a:r>
            <a:endParaRPr sz="1600"/>
          </a:p>
        </p:txBody>
      </p:sp>
      <p:sp>
        <p:nvSpPr>
          <p:cNvPr id="559" name="Google Shape;559;p12"/>
          <p:cNvSpPr txBox="1"/>
          <p:nvPr>
            <p:ph idx="5" type="title"/>
          </p:nvPr>
        </p:nvSpPr>
        <p:spPr>
          <a:xfrm>
            <a:off x="493615" y="1801103"/>
            <a:ext cx="5793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solidFill>
                  <a:srgbClr val="EF5063"/>
                </a:solidFill>
              </a:rPr>
              <a:t>02</a:t>
            </a:r>
            <a:endParaRPr sz="2000">
              <a:solidFill>
                <a:srgbClr val="EF5063"/>
              </a:solidFill>
            </a:endParaRPr>
          </a:p>
        </p:txBody>
      </p:sp>
      <p:sp>
        <p:nvSpPr>
          <p:cNvPr id="560" name="Google Shape;560;p12"/>
          <p:cNvSpPr txBox="1"/>
          <p:nvPr>
            <p:ph idx="8" type="title"/>
          </p:nvPr>
        </p:nvSpPr>
        <p:spPr>
          <a:xfrm>
            <a:off x="493615" y="2203216"/>
            <a:ext cx="5793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solidFill>
                  <a:srgbClr val="EF5063"/>
                </a:solidFill>
              </a:rPr>
              <a:t>03</a:t>
            </a:r>
            <a:endParaRPr sz="2000">
              <a:solidFill>
                <a:srgbClr val="EF5063"/>
              </a:solidFill>
            </a:endParaRPr>
          </a:p>
        </p:txBody>
      </p:sp>
      <p:sp>
        <p:nvSpPr>
          <p:cNvPr id="561" name="Google Shape;561;p12"/>
          <p:cNvSpPr txBox="1"/>
          <p:nvPr>
            <p:ph idx="14" type="title"/>
          </p:nvPr>
        </p:nvSpPr>
        <p:spPr>
          <a:xfrm>
            <a:off x="493528" y="2605319"/>
            <a:ext cx="5793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solidFill>
                  <a:srgbClr val="EF5063"/>
                </a:solidFill>
              </a:rPr>
              <a:t>04</a:t>
            </a:r>
            <a:endParaRPr sz="2000">
              <a:solidFill>
                <a:srgbClr val="EF5063"/>
              </a:solidFill>
            </a:endParaRPr>
          </a:p>
        </p:txBody>
      </p:sp>
      <p:sp>
        <p:nvSpPr>
          <p:cNvPr id="562" name="Google Shape;562;p12"/>
          <p:cNvSpPr txBox="1"/>
          <p:nvPr>
            <p:ph idx="15" type="subTitle"/>
          </p:nvPr>
        </p:nvSpPr>
        <p:spPr>
          <a:xfrm>
            <a:off x="1328425" y="2277026"/>
            <a:ext cx="34185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i="0" lang="en-US" sz="1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Exploratory </a:t>
            </a:r>
            <a:r>
              <a:rPr lang="en-US" sz="1600">
                <a:solidFill>
                  <a:srgbClr val="FFFFFF"/>
                </a:solidFill>
              </a:rPr>
              <a:t>D</a:t>
            </a:r>
            <a:r>
              <a:rPr b="0" i="0" lang="en-US" sz="1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ata </a:t>
            </a:r>
            <a:r>
              <a:rPr lang="en-US" sz="1600">
                <a:solidFill>
                  <a:srgbClr val="FFFFFF"/>
                </a:solidFill>
              </a:rPr>
              <a:t>A</a:t>
            </a:r>
            <a:r>
              <a:rPr b="0" i="0" lang="en-US" sz="1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nalysis</a:t>
            </a:r>
            <a:endParaRPr sz="1600"/>
          </a:p>
        </p:txBody>
      </p:sp>
      <p:sp>
        <p:nvSpPr>
          <p:cNvPr id="563" name="Google Shape;563;p12"/>
          <p:cNvSpPr txBox="1"/>
          <p:nvPr>
            <p:ph idx="17" type="title"/>
          </p:nvPr>
        </p:nvSpPr>
        <p:spPr>
          <a:xfrm>
            <a:off x="493528" y="3059499"/>
            <a:ext cx="5793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solidFill>
                  <a:srgbClr val="EF5063"/>
                </a:solidFill>
              </a:rPr>
              <a:t>05</a:t>
            </a:r>
            <a:endParaRPr sz="2000">
              <a:solidFill>
                <a:srgbClr val="EF5063"/>
              </a:solidFill>
            </a:endParaRPr>
          </a:p>
        </p:txBody>
      </p:sp>
      <p:sp>
        <p:nvSpPr>
          <p:cNvPr id="564" name="Google Shape;564;p12"/>
          <p:cNvSpPr txBox="1"/>
          <p:nvPr>
            <p:ph idx="18" type="subTitle"/>
          </p:nvPr>
        </p:nvSpPr>
        <p:spPr>
          <a:xfrm>
            <a:off x="1325903" y="2765014"/>
            <a:ext cx="2871300" cy="1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i="0" lang="en-US" sz="1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Preprocessing</a:t>
            </a:r>
            <a:endParaRPr sz="1600"/>
          </a:p>
        </p:txBody>
      </p:sp>
      <p:grpSp>
        <p:nvGrpSpPr>
          <p:cNvPr id="565" name="Google Shape;565;p12"/>
          <p:cNvGrpSpPr/>
          <p:nvPr/>
        </p:nvGrpSpPr>
        <p:grpSpPr>
          <a:xfrm>
            <a:off x="4639297" y="757147"/>
            <a:ext cx="76825" cy="76800"/>
            <a:chOff x="3104875" y="1099400"/>
            <a:chExt cx="76825" cy="76800"/>
          </a:xfrm>
        </p:grpSpPr>
        <p:sp>
          <p:nvSpPr>
            <p:cNvPr id="566" name="Google Shape;566;p1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8" name="Google Shape;568;p12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569" name="Google Shape;569;p1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71" name="Google Shape;571;p12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2"/>
          <p:cNvSpPr txBox="1"/>
          <p:nvPr/>
        </p:nvSpPr>
        <p:spPr>
          <a:xfrm>
            <a:off x="438024" y="3447615"/>
            <a:ext cx="6903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</a:pPr>
            <a:r>
              <a:rPr b="0" i="0" lang="en-US" sz="2000" u="none" cap="none" strike="noStrike">
                <a:solidFill>
                  <a:srgbClr val="EF506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06</a:t>
            </a:r>
            <a:endParaRPr/>
          </a:p>
        </p:txBody>
      </p:sp>
      <p:sp>
        <p:nvSpPr>
          <p:cNvPr id="573" name="Google Shape;573;p12"/>
          <p:cNvSpPr txBox="1"/>
          <p:nvPr/>
        </p:nvSpPr>
        <p:spPr>
          <a:xfrm>
            <a:off x="1328414" y="3183981"/>
            <a:ext cx="3341700" cy="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Model selection and </a:t>
            </a:r>
            <a:r>
              <a:rPr lang="en-US" sz="1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onfig</a:t>
            </a:r>
            <a:endParaRPr/>
          </a:p>
        </p:txBody>
      </p:sp>
      <p:sp>
        <p:nvSpPr>
          <p:cNvPr id="574" name="Google Shape;574;p12"/>
          <p:cNvSpPr txBox="1"/>
          <p:nvPr/>
        </p:nvSpPr>
        <p:spPr>
          <a:xfrm>
            <a:off x="4735350" y="1436477"/>
            <a:ext cx="5793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</a:pPr>
            <a:r>
              <a:rPr b="0" i="0" lang="en-US" sz="2000" u="none" cap="none" strike="noStrike">
                <a:solidFill>
                  <a:srgbClr val="EF506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07</a:t>
            </a:r>
            <a:endParaRPr/>
          </a:p>
        </p:txBody>
      </p:sp>
      <p:sp>
        <p:nvSpPr>
          <p:cNvPr id="575" name="Google Shape;575;p12"/>
          <p:cNvSpPr txBox="1"/>
          <p:nvPr/>
        </p:nvSpPr>
        <p:spPr>
          <a:xfrm>
            <a:off x="5464725" y="1477901"/>
            <a:ext cx="31113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Model Training and PEFT</a:t>
            </a:r>
            <a:endParaRPr/>
          </a:p>
        </p:txBody>
      </p:sp>
      <p:sp>
        <p:nvSpPr>
          <p:cNvPr id="576" name="Google Shape;576;p12"/>
          <p:cNvSpPr txBox="1"/>
          <p:nvPr/>
        </p:nvSpPr>
        <p:spPr>
          <a:xfrm>
            <a:off x="4735385" y="1786378"/>
            <a:ext cx="5793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</a:pPr>
            <a:r>
              <a:rPr b="0" i="0" lang="en-US" sz="2000" u="none" cap="none" strike="noStrike">
                <a:solidFill>
                  <a:srgbClr val="EF506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08</a:t>
            </a:r>
            <a:endParaRPr/>
          </a:p>
        </p:txBody>
      </p:sp>
      <p:sp>
        <p:nvSpPr>
          <p:cNvPr id="577" name="Google Shape;577;p12"/>
          <p:cNvSpPr txBox="1"/>
          <p:nvPr/>
        </p:nvSpPr>
        <p:spPr>
          <a:xfrm>
            <a:off x="5471050" y="2623364"/>
            <a:ext cx="30765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Frontend Development</a:t>
            </a:r>
            <a:endParaRPr/>
          </a:p>
        </p:txBody>
      </p:sp>
      <p:sp>
        <p:nvSpPr>
          <p:cNvPr id="578" name="Google Shape;578;p12"/>
          <p:cNvSpPr txBox="1"/>
          <p:nvPr/>
        </p:nvSpPr>
        <p:spPr>
          <a:xfrm>
            <a:off x="1357525" y="1564141"/>
            <a:ext cx="28713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Introduction</a:t>
            </a:r>
            <a:endParaRPr sz="1600"/>
          </a:p>
        </p:txBody>
      </p:sp>
      <p:sp>
        <p:nvSpPr>
          <p:cNvPr id="579" name="Google Shape;579;p12"/>
          <p:cNvSpPr txBox="1"/>
          <p:nvPr/>
        </p:nvSpPr>
        <p:spPr>
          <a:xfrm>
            <a:off x="4735344" y="2176790"/>
            <a:ext cx="5793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</a:pPr>
            <a:r>
              <a:rPr b="0" i="0" lang="en-US" sz="2000" u="none" cap="none" strike="noStrike">
                <a:solidFill>
                  <a:srgbClr val="EF506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09</a:t>
            </a:r>
            <a:endParaRPr/>
          </a:p>
        </p:txBody>
      </p:sp>
      <p:sp>
        <p:nvSpPr>
          <p:cNvPr id="580" name="Google Shape;580;p12"/>
          <p:cNvSpPr txBox="1"/>
          <p:nvPr/>
        </p:nvSpPr>
        <p:spPr>
          <a:xfrm>
            <a:off x="5476700" y="3049964"/>
            <a:ext cx="28713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Project demo</a:t>
            </a:r>
            <a:endParaRPr/>
          </a:p>
        </p:txBody>
      </p:sp>
      <p:sp>
        <p:nvSpPr>
          <p:cNvPr id="581" name="Google Shape;581;p12"/>
          <p:cNvSpPr txBox="1"/>
          <p:nvPr/>
        </p:nvSpPr>
        <p:spPr>
          <a:xfrm>
            <a:off x="4735311" y="2567270"/>
            <a:ext cx="5793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</a:pPr>
            <a:r>
              <a:rPr b="0" i="0" lang="en-US" sz="2000" u="none" cap="none" strike="noStrike">
                <a:solidFill>
                  <a:srgbClr val="EF506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10</a:t>
            </a:r>
            <a:endParaRPr/>
          </a:p>
        </p:txBody>
      </p:sp>
      <p:sp>
        <p:nvSpPr>
          <p:cNvPr id="582" name="Google Shape;582;p12"/>
          <p:cNvSpPr txBox="1"/>
          <p:nvPr/>
        </p:nvSpPr>
        <p:spPr>
          <a:xfrm>
            <a:off x="5498113" y="3411202"/>
            <a:ext cx="28713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FYP II goals</a:t>
            </a:r>
            <a:endParaRPr/>
          </a:p>
        </p:txBody>
      </p:sp>
      <p:cxnSp>
        <p:nvCxnSpPr>
          <p:cNvPr id="583" name="Google Shape;583;p12"/>
          <p:cNvCxnSpPr/>
          <p:nvPr/>
        </p:nvCxnSpPr>
        <p:spPr>
          <a:xfrm>
            <a:off x="1242924" y="1429373"/>
            <a:ext cx="0" cy="2443500"/>
          </a:xfrm>
          <a:prstGeom prst="straightConnector1">
            <a:avLst/>
          </a:prstGeom>
          <a:noFill/>
          <a:ln cap="flat" cmpd="sng" w="25400">
            <a:solidFill>
              <a:srgbClr val="EF506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584" name="Google Shape;584;p12"/>
          <p:cNvCxnSpPr/>
          <p:nvPr/>
        </p:nvCxnSpPr>
        <p:spPr>
          <a:xfrm>
            <a:off x="5379779" y="1431068"/>
            <a:ext cx="26100" cy="2450700"/>
          </a:xfrm>
          <a:prstGeom prst="straightConnector1">
            <a:avLst/>
          </a:prstGeom>
          <a:noFill/>
          <a:ln cap="flat" cmpd="sng" w="25400">
            <a:solidFill>
              <a:srgbClr val="EF506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585" name="Google Shape;585;p12"/>
          <p:cNvSpPr txBox="1"/>
          <p:nvPr/>
        </p:nvSpPr>
        <p:spPr>
          <a:xfrm>
            <a:off x="4735302" y="3001610"/>
            <a:ext cx="5793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</a:pPr>
            <a:r>
              <a:rPr b="0" i="0" lang="en-US" sz="2000" u="none" cap="none" strike="noStrike">
                <a:solidFill>
                  <a:srgbClr val="EF506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11</a:t>
            </a:r>
            <a:endParaRPr/>
          </a:p>
        </p:txBody>
      </p:sp>
      <p:sp>
        <p:nvSpPr>
          <p:cNvPr id="586" name="Google Shape;586;p12"/>
          <p:cNvSpPr txBox="1"/>
          <p:nvPr/>
        </p:nvSpPr>
        <p:spPr>
          <a:xfrm>
            <a:off x="4735288" y="3420720"/>
            <a:ext cx="5793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</a:pPr>
            <a:r>
              <a:rPr b="0" i="0" lang="en-US" sz="2000" u="none" cap="none" strike="noStrike">
                <a:solidFill>
                  <a:srgbClr val="EF506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12</a:t>
            </a:r>
            <a:endParaRPr/>
          </a:p>
        </p:txBody>
      </p:sp>
      <p:sp>
        <p:nvSpPr>
          <p:cNvPr id="587" name="Google Shape;587;p12"/>
          <p:cNvSpPr txBox="1"/>
          <p:nvPr/>
        </p:nvSpPr>
        <p:spPr>
          <a:xfrm>
            <a:off x="1328436" y="3580118"/>
            <a:ext cx="3512700" cy="1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Training environment setup</a:t>
            </a:r>
            <a:endParaRPr/>
          </a:p>
        </p:txBody>
      </p:sp>
      <p:sp>
        <p:nvSpPr>
          <p:cNvPr id="588" name="Google Shape;588;p12"/>
          <p:cNvSpPr txBox="1"/>
          <p:nvPr/>
        </p:nvSpPr>
        <p:spPr>
          <a:xfrm>
            <a:off x="5453575" y="1802974"/>
            <a:ext cx="35127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</a:pPr>
            <a:r>
              <a:rPr lang="en-US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</a:t>
            </a:r>
            <a:r>
              <a:rPr lang="en-US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odel </a:t>
            </a:r>
            <a:r>
              <a:rPr b="0" i="0" lang="en-US" sz="14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Merging and Deployment</a:t>
            </a:r>
            <a:endParaRPr/>
          </a:p>
        </p:txBody>
      </p:sp>
      <p:sp>
        <p:nvSpPr>
          <p:cNvPr id="589" name="Google Shape;589;p12"/>
          <p:cNvSpPr txBox="1"/>
          <p:nvPr/>
        </p:nvSpPr>
        <p:spPr>
          <a:xfrm>
            <a:off x="5471000" y="2243850"/>
            <a:ext cx="34185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</a:t>
            </a:r>
            <a:r>
              <a:rPr lang="en-US" sz="1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esting R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esults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2376"/>
        </a:solidFill>
      </p:bgPr>
    </p:bg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30"/>
          <p:cNvSpPr txBox="1"/>
          <p:nvPr>
            <p:ph type="title"/>
          </p:nvPr>
        </p:nvSpPr>
        <p:spPr>
          <a:xfrm>
            <a:off x="1735410" y="387075"/>
            <a:ext cx="567318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solidFill>
                  <a:srgbClr val="EF5063"/>
                </a:solidFill>
              </a:rPr>
              <a:t>Semester Plan</a:t>
            </a:r>
            <a:endParaRPr/>
          </a:p>
        </p:txBody>
      </p:sp>
      <p:grpSp>
        <p:nvGrpSpPr>
          <p:cNvPr id="983" name="Google Shape;983;p3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984" name="Google Shape;984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6" name="Google Shape;986;p30"/>
          <p:cNvGrpSpPr/>
          <p:nvPr/>
        </p:nvGrpSpPr>
        <p:grpSpPr>
          <a:xfrm rot="1891135">
            <a:off x="302657" y="1576700"/>
            <a:ext cx="76828" cy="76803"/>
            <a:chOff x="3104875" y="1099400"/>
            <a:chExt cx="76825" cy="76800"/>
          </a:xfrm>
        </p:grpSpPr>
        <p:sp>
          <p:nvSpPr>
            <p:cNvPr id="987" name="Google Shape;987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9" name="Google Shape;989;p30"/>
          <p:cNvGrpSpPr/>
          <p:nvPr/>
        </p:nvGrpSpPr>
        <p:grpSpPr>
          <a:xfrm>
            <a:off x="1811380" y="465620"/>
            <a:ext cx="76825" cy="76800"/>
            <a:chOff x="3104875" y="1099400"/>
            <a:chExt cx="76825" cy="76800"/>
          </a:xfrm>
        </p:grpSpPr>
        <p:sp>
          <p:nvSpPr>
            <p:cNvPr id="990" name="Google Shape;990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92" name="Google Shape;992;p30"/>
          <p:cNvPicPr preferRelativeResize="0"/>
          <p:nvPr/>
        </p:nvPicPr>
        <p:blipFill rotWithShape="1">
          <a:blip r:embed="rId3">
            <a:alphaModFix/>
          </a:blip>
          <a:srcRect b="0" l="22008" r="18454" t="0"/>
          <a:stretch/>
        </p:blipFill>
        <p:spPr>
          <a:xfrm rot="1203247">
            <a:off x="7972167" y="4020622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30"/>
          <p:cNvSpPr txBox="1"/>
          <p:nvPr/>
        </p:nvSpPr>
        <p:spPr>
          <a:xfrm>
            <a:off x="847375" y="3454780"/>
            <a:ext cx="7715594" cy="1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4" name="Google Shape;994;p30"/>
          <p:cNvSpPr txBox="1"/>
          <p:nvPr>
            <p:ph idx="1" type="subTitle"/>
          </p:nvPr>
        </p:nvSpPr>
        <p:spPr>
          <a:xfrm>
            <a:off x="491903" y="1172653"/>
            <a:ext cx="7584773" cy="18437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72"/>
              <a:buFont typeface="Arial"/>
              <a:buAutoNum type="romanUcPeriod"/>
            </a:pPr>
            <a:r>
              <a:rPr b="1" i="0" lang="en-US">
                <a:solidFill>
                  <a:srgbClr val="EF5063"/>
                </a:solidFill>
                <a:latin typeface="Montserrat"/>
                <a:ea typeface="Montserrat"/>
                <a:cs typeface="Montserrat"/>
                <a:sym typeface="Montserrat"/>
              </a:rPr>
              <a:t>Data Engineering</a:t>
            </a:r>
            <a:endParaRPr b="0" i="0">
              <a:solidFill>
                <a:srgbClr val="EF50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6"/>
              <a:buNone/>
            </a:pPr>
            <a:r>
              <a:rPr b="1" i="0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Objective:</a:t>
            </a:r>
            <a:r>
              <a:rPr b="0" i="0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Develop robust data models and streamline data processing.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6"/>
              <a:buNone/>
            </a:pPr>
            <a:r>
              <a:rPr b="1" i="0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Week 1-2:</a:t>
            </a:r>
            <a:endParaRPr b="0" i="0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2" marL="1200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6"/>
              <a:buFont typeface="Arial"/>
              <a:buAutoNum type="romanUcPeriod"/>
            </a:pPr>
            <a:r>
              <a:rPr b="0" i="0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Detailed Requirement Gathering</a:t>
            </a:r>
            <a:endParaRPr/>
          </a:p>
          <a:p>
            <a:pPr indent="-285750" lvl="2" marL="1200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6"/>
              <a:buFont typeface="Arial"/>
              <a:buAutoNum type="romanUcPeriod"/>
            </a:pPr>
            <a:r>
              <a:rPr b="0" i="0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Initial Data Collection and Analysis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6"/>
              <a:buNone/>
            </a:pPr>
            <a:r>
              <a:rPr b="1" i="0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Week 3-4:</a:t>
            </a:r>
            <a:endParaRPr b="0" i="0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2" marL="1200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6"/>
              <a:buFont typeface="Arial"/>
              <a:buAutoNum type="romanUcPeriod"/>
            </a:pPr>
            <a:r>
              <a:rPr b="0" i="0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Model Development</a:t>
            </a:r>
            <a:endParaRPr/>
          </a:p>
          <a:p>
            <a:pPr indent="-285750" lvl="2" marL="1200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6"/>
              <a:buFont typeface="Arial"/>
              <a:buAutoNum type="romanUcPeriod"/>
            </a:pPr>
            <a:r>
              <a:rPr b="0" i="0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Processing and Cleaning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72"/>
              <a:buFont typeface="Arial"/>
              <a:buAutoNum type="romanUcPeriod"/>
            </a:pPr>
            <a:r>
              <a:rPr b="1" i="0" lang="en-US">
                <a:solidFill>
                  <a:srgbClr val="EF5063"/>
                </a:solidFill>
                <a:latin typeface="Montserrat"/>
                <a:ea typeface="Montserrat"/>
                <a:cs typeface="Montserrat"/>
                <a:sym typeface="Montserrat"/>
              </a:rPr>
              <a:t>Fine Tuning</a:t>
            </a:r>
            <a:endParaRPr b="0" i="0">
              <a:solidFill>
                <a:srgbClr val="EF50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6"/>
              <a:buNone/>
            </a:pPr>
            <a:r>
              <a:rPr b="1" i="0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Objective:</a:t>
            </a:r>
            <a:r>
              <a:rPr b="0" i="0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Optimize LLMs and algorithms to align with diverse non-technical roles assessments.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6"/>
              <a:buNone/>
            </a:pPr>
            <a:r>
              <a:rPr b="1" i="0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Week 5-6:</a:t>
            </a:r>
            <a:endParaRPr b="0" i="0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2" marL="1200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6"/>
              <a:buFont typeface="Arial"/>
              <a:buAutoNum type="romanUcPeriod"/>
            </a:pPr>
            <a:r>
              <a:rPr b="0" i="0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LLM Fine-tuning</a:t>
            </a:r>
            <a:endParaRPr/>
          </a:p>
          <a:p>
            <a:pPr indent="-285750" lvl="2" marL="1200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6"/>
              <a:buFont typeface="Arial"/>
              <a:buAutoNum type="romanUcPeriod"/>
            </a:pPr>
            <a:r>
              <a:rPr b="0" i="0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Preliminary Testing and Adjustment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72"/>
              <a:buFont typeface="Arial"/>
              <a:buAutoNum type="romanUcPeriod"/>
            </a:pPr>
            <a:r>
              <a:rPr b="1" i="0" lang="en-US">
                <a:solidFill>
                  <a:srgbClr val="EF5063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 b="0" i="0">
              <a:solidFill>
                <a:srgbClr val="EF50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6"/>
              <a:buNone/>
            </a:pPr>
            <a:r>
              <a:rPr b="1" i="0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Objective:</a:t>
            </a:r>
            <a:r>
              <a:rPr b="0" i="0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Achieve a 40% complete and functional prototype, ready for submission.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6"/>
              <a:buNone/>
            </a:pPr>
            <a:r>
              <a:rPr b="1" i="0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Week 7-8:</a:t>
            </a:r>
            <a:endParaRPr b="0" i="0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2" marL="1200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6"/>
              <a:buFont typeface="Arial"/>
              <a:buAutoNum type="romanUcPeriod"/>
            </a:pPr>
            <a:r>
              <a:rPr b="0" i="0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Finalizing Prototype</a:t>
            </a:r>
            <a:endParaRPr/>
          </a:p>
          <a:p>
            <a:pPr indent="-285750" lvl="2" marL="1200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6"/>
              <a:buFont typeface="Arial"/>
              <a:buAutoNum type="romanUcPeriod"/>
            </a:pPr>
            <a:r>
              <a:rPr b="0" i="0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Preparing and Submitting Interim Report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2376"/>
        </a:solidFill>
      </p:bgPr>
    </p:bg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Google Shape;999;p31"/>
          <p:cNvPicPr preferRelativeResize="0"/>
          <p:nvPr/>
        </p:nvPicPr>
        <p:blipFill rotWithShape="1">
          <a:blip r:embed="rId3">
            <a:alphaModFix/>
          </a:blip>
          <a:srcRect b="5390" l="26806" r="25401" t="7660"/>
          <a:stretch/>
        </p:blipFill>
        <p:spPr>
          <a:xfrm>
            <a:off x="-850281" y="3088159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31"/>
          <p:cNvSpPr txBox="1"/>
          <p:nvPr>
            <p:ph type="title"/>
          </p:nvPr>
        </p:nvSpPr>
        <p:spPr>
          <a:xfrm>
            <a:off x="2054776" y="359750"/>
            <a:ext cx="577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F5063"/>
                </a:solidFill>
              </a:rPr>
              <a:t>Testing Results</a:t>
            </a:r>
            <a:endParaRPr sz="2800">
              <a:solidFill>
                <a:srgbClr val="EF5063"/>
              </a:solidFill>
            </a:endParaRPr>
          </a:p>
        </p:txBody>
      </p:sp>
      <p:sp>
        <p:nvSpPr>
          <p:cNvPr id="1001" name="Google Shape;1001;p31"/>
          <p:cNvSpPr txBox="1"/>
          <p:nvPr>
            <p:ph idx="1" type="subTitle"/>
          </p:nvPr>
        </p:nvSpPr>
        <p:spPr>
          <a:xfrm>
            <a:off x="1273100" y="1167525"/>
            <a:ext cx="7458600" cy="3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Zephyr-7B</a:t>
            </a:r>
            <a:r>
              <a:rPr lang="en-US"/>
              <a:t> underwent </a:t>
            </a:r>
            <a:r>
              <a:rPr lang="en-US"/>
              <a:t>rigorous </a:t>
            </a:r>
            <a:r>
              <a:rPr lang="en-US"/>
              <a:t>evaluation and validation for COGNIASSESS platform standards.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Dataset Partitioning:</a:t>
            </a:r>
            <a:r>
              <a:rPr lang="en-US"/>
              <a:t> </a:t>
            </a:r>
            <a:r>
              <a:rPr b="1" lang="en-US"/>
              <a:t>90%</a:t>
            </a:r>
            <a:r>
              <a:rPr lang="en-US"/>
              <a:t> of data used to fine-tune the model on the specific tasks, while </a:t>
            </a:r>
            <a:r>
              <a:rPr b="1" lang="en-US"/>
              <a:t>10% </a:t>
            </a:r>
            <a:r>
              <a:rPr lang="en-US"/>
              <a:t>of data used to evaluate the model’s performance.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Performance Metrics:</a:t>
            </a:r>
            <a:r>
              <a:rPr lang="en-US"/>
              <a:t> Computed </a:t>
            </a:r>
            <a:r>
              <a:rPr lang="en-US"/>
              <a:t>a</a:t>
            </a:r>
            <a:r>
              <a:rPr lang="en-US"/>
              <a:t>ccuracy, precision, recall, and F1-score to assess the model’s effectiveness..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Real-Time Monitoring with TensorBoard:</a:t>
            </a:r>
            <a:endParaRPr b="1">
              <a:solidFill>
                <a:srgbClr val="FF0000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Real-time loss graphs for learning progress.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Visualized evaluation metrics for issue identification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Model Adjustments and Continuous Improvement:</a:t>
            </a:r>
            <a:r>
              <a:rPr lang="en-US"/>
              <a:t> Based on evaluation results, continuous cycle of training, evaluation, and refinement. </a:t>
            </a:r>
            <a:r>
              <a:rPr b="1" lang="en-US" sz="1500"/>
              <a:t>Iterative process</a:t>
            </a:r>
            <a:r>
              <a:rPr lang="en-US"/>
              <a:t> ensured the model achieved the desired accuracy and performance levels.</a:t>
            </a:r>
            <a:endParaRPr/>
          </a:p>
        </p:txBody>
      </p:sp>
      <p:pic>
        <p:nvPicPr>
          <p:cNvPr id="1002" name="Google Shape;1002;p31"/>
          <p:cNvPicPr preferRelativeResize="0"/>
          <p:nvPr/>
        </p:nvPicPr>
        <p:blipFill rotWithShape="1">
          <a:blip r:embed="rId4">
            <a:alphaModFix/>
          </a:blip>
          <a:srcRect b="5838" l="25539" r="23463" t="7152"/>
          <a:stretch/>
        </p:blipFill>
        <p:spPr>
          <a:xfrm>
            <a:off x="-264650" y="-1"/>
            <a:ext cx="1639301" cy="157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31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5">
            <a:off x="-167817" y="1709972"/>
            <a:ext cx="1225887" cy="79612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1004" name="Google Shape;1004;p31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398">
            <a:off x="159556" y="4514313"/>
            <a:ext cx="790891" cy="708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31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3321565">
            <a:off x="8288214" y="579454"/>
            <a:ext cx="652200" cy="616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6" name="Google Shape;1006;p31"/>
          <p:cNvGrpSpPr/>
          <p:nvPr/>
        </p:nvGrpSpPr>
        <p:grpSpPr>
          <a:xfrm>
            <a:off x="314947" y="2069618"/>
            <a:ext cx="76825" cy="76800"/>
            <a:chOff x="3104875" y="1099400"/>
            <a:chExt cx="76825" cy="76800"/>
          </a:xfrm>
        </p:grpSpPr>
        <p:sp>
          <p:nvSpPr>
            <p:cNvPr id="1007" name="Google Shape;1007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2376"/>
        </a:solidFill>
      </p:bgPr>
    </p:bg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Google Shape;1013;p32"/>
          <p:cNvPicPr preferRelativeResize="0"/>
          <p:nvPr/>
        </p:nvPicPr>
        <p:blipFill rotWithShape="1">
          <a:blip r:embed="rId3">
            <a:alphaModFix/>
          </a:blip>
          <a:srcRect b="5390" l="26806" r="25401" t="7660"/>
          <a:stretch/>
        </p:blipFill>
        <p:spPr>
          <a:xfrm>
            <a:off x="-850281" y="3088159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32"/>
          <p:cNvPicPr preferRelativeResize="0"/>
          <p:nvPr/>
        </p:nvPicPr>
        <p:blipFill rotWithShape="1">
          <a:blip r:embed="rId4">
            <a:alphaModFix/>
          </a:blip>
          <a:srcRect b="5838" l="25539" r="23463" t="7152"/>
          <a:stretch/>
        </p:blipFill>
        <p:spPr>
          <a:xfrm>
            <a:off x="-264650" y="-1"/>
            <a:ext cx="1639301" cy="157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050" y="658100"/>
            <a:ext cx="8358700" cy="3858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32"/>
          <p:cNvSpPr txBox="1"/>
          <p:nvPr>
            <p:ph type="title"/>
          </p:nvPr>
        </p:nvSpPr>
        <p:spPr>
          <a:xfrm>
            <a:off x="3187300" y="155300"/>
            <a:ext cx="26055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Montserrat"/>
                <a:ea typeface="Montserrat"/>
                <a:cs typeface="Montserrat"/>
                <a:sym typeface="Montserrat"/>
              </a:rPr>
              <a:t>Learning Rate / Epoch</a:t>
            </a:r>
            <a:endParaRPr sz="1600"/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2376"/>
        </a:solidFill>
      </p:bgPr>
    </p:bg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33"/>
          <p:cNvPicPr preferRelativeResize="0"/>
          <p:nvPr/>
        </p:nvPicPr>
        <p:blipFill rotWithShape="1">
          <a:blip r:embed="rId3">
            <a:alphaModFix/>
          </a:blip>
          <a:srcRect b="5390" l="26806" r="25401" t="7660"/>
          <a:stretch/>
        </p:blipFill>
        <p:spPr>
          <a:xfrm>
            <a:off x="-850281" y="3088159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33"/>
          <p:cNvPicPr preferRelativeResize="0"/>
          <p:nvPr/>
        </p:nvPicPr>
        <p:blipFill rotWithShape="1">
          <a:blip r:embed="rId4">
            <a:alphaModFix/>
          </a:blip>
          <a:srcRect b="5838" l="25539" r="23463" t="7152"/>
          <a:stretch/>
        </p:blipFill>
        <p:spPr>
          <a:xfrm>
            <a:off x="-264650" y="-1"/>
            <a:ext cx="1639301" cy="1573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33"/>
          <p:cNvSpPr txBox="1"/>
          <p:nvPr>
            <p:ph type="title"/>
          </p:nvPr>
        </p:nvSpPr>
        <p:spPr>
          <a:xfrm>
            <a:off x="3187300" y="155300"/>
            <a:ext cx="26055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Montserrat"/>
                <a:ea typeface="Montserrat"/>
                <a:cs typeface="Montserrat"/>
                <a:sym typeface="Montserrat"/>
              </a:rPr>
              <a:t>Training loss / Epoch</a:t>
            </a:r>
            <a:endParaRPr sz="1600"/>
          </a:p>
        </p:txBody>
      </p:sp>
      <p:pic>
        <p:nvPicPr>
          <p:cNvPr id="1024" name="Google Shape;10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951" y="658262"/>
            <a:ext cx="8349051" cy="382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2376"/>
        </a:solidFill>
      </p:bgPr>
    </p:bg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34"/>
          <p:cNvPicPr preferRelativeResize="0"/>
          <p:nvPr/>
        </p:nvPicPr>
        <p:blipFill rotWithShape="1">
          <a:blip r:embed="rId3">
            <a:alphaModFix/>
          </a:blip>
          <a:srcRect b="5390" l="26806" r="25401" t="7660"/>
          <a:stretch/>
        </p:blipFill>
        <p:spPr>
          <a:xfrm>
            <a:off x="-850281" y="3088159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34"/>
          <p:cNvSpPr txBox="1"/>
          <p:nvPr>
            <p:ph type="title"/>
          </p:nvPr>
        </p:nvSpPr>
        <p:spPr>
          <a:xfrm>
            <a:off x="1154900" y="444125"/>
            <a:ext cx="720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F5063"/>
                </a:solidFill>
              </a:rPr>
              <a:t>Frontend Design and Workflow </a:t>
            </a:r>
            <a:endParaRPr sz="2800">
              <a:solidFill>
                <a:srgbClr val="EF5063"/>
              </a:solidFill>
            </a:endParaRPr>
          </a:p>
        </p:txBody>
      </p:sp>
      <p:pic>
        <p:nvPicPr>
          <p:cNvPr id="1031" name="Google Shape;1031;p34"/>
          <p:cNvPicPr preferRelativeResize="0"/>
          <p:nvPr/>
        </p:nvPicPr>
        <p:blipFill rotWithShape="1">
          <a:blip r:embed="rId4">
            <a:alphaModFix/>
          </a:blip>
          <a:srcRect b="5838" l="25539" r="23463" t="7152"/>
          <a:stretch/>
        </p:blipFill>
        <p:spPr>
          <a:xfrm>
            <a:off x="-264650" y="-1"/>
            <a:ext cx="1639301" cy="157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34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5">
            <a:off x="-167817" y="1709972"/>
            <a:ext cx="1225887" cy="79612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sp>
        <p:nvSpPr>
          <p:cNvPr id="1033" name="Google Shape;1033;p34"/>
          <p:cNvSpPr txBox="1"/>
          <p:nvPr>
            <p:ph idx="1" type="subTitle"/>
          </p:nvPr>
        </p:nvSpPr>
        <p:spPr>
          <a:xfrm>
            <a:off x="1104300" y="1244850"/>
            <a:ext cx="7458600" cy="3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Developed the frontend design with </a:t>
            </a:r>
            <a:r>
              <a:rPr b="1" lang="en-US" u="sng">
                <a:solidFill>
                  <a:schemeClr val="hlink"/>
                </a:solidFill>
                <a:hlinkClick r:id="rId6"/>
              </a:rPr>
              <a:t>Figma</a:t>
            </a:r>
            <a:r>
              <a:rPr lang="en-US"/>
              <a:t>, emphasizing flexibility and collaboration. Translated the design into a functional website with a seamless user journey.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Registration Verification:</a:t>
            </a:r>
            <a:r>
              <a:rPr lang="en-US"/>
              <a:t> Verifying the user’s registration status. Ensure access for registered users only.. Successful verification leads to the next stage.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Role Selection:</a:t>
            </a:r>
            <a:r>
              <a:rPr lang="en-US"/>
              <a:t> Verified users select from five roles for self-assessment. Tailoring experience to align with professional interests.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Domain Selection:</a:t>
            </a:r>
            <a:r>
              <a:rPr lang="en-US"/>
              <a:t> After role selection, choose relevant domains. Fine-tune assessments for alignment with chosen field.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CV Upload and Analysis:</a:t>
            </a:r>
            <a:r>
              <a:rPr lang="en-US"/>
              <a:t>  Users upload CV for system analysis. Extracting key details to personalize assessments.</a:t>
            </a:r>
            <a:endParaRPr/>
          </a:p>
        </p:txBody>
      </p:sp>
      <p:pic>
        <p:nvPicPr>
          <p:cNvPr id="1034" name="Google Shape;1034;p34"/>
          <p:cNvPicPr preferRelativeResize="0"/>
          <p:nvPr/>
        </p:nvPicPr>
        <p:blipFill rotWithShape="1">
          <a:blip r:embed="rId7">
            <a:alphaModFix/>
          </a:blip>
          <a:srcRect b="0" l="15236" r="10474" t="0"/>
          <a:stretch/>
        </p:blipFill>
        <p:spPr>
          <a:xfrm rot="1220398">
            <a:off x="159556" y="4514313"/>
            <a:ext cx="790891" cy="708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34"/>
          <p:cNvPicPr preferRelativeResize="0"/>
          <p:nvPr/>
        </p:nvPicPr>
        <p:blipFill rotWithShape="1">
          <a:blip r:embed="rId8">
            <a:alphaModFix/>
          </a:blip>
          <a:srcRect b="0" l="22009" r="18455" t="0"/>
          <a:stretch/>
        </p:blipFill>
        <p:spPr>
          <a:xfrm rot="3321565">
            <a:off x="8288214" y="579454"/>
            <a:ext cx="652200" cy="616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6" name="Google Shape;1036;p34"/>
          <p:cNvGrpSpPr/>
          <p:nvPr/>
        </p:nvGrpSpPr>
        <p:grpSpPr>
          <a:xfrm>
            <a:off x="314947" y="2069618"/>
            <a:ext cx="76825" cy="76800"/>
            <a:chOff x="3104875" y="1099400"/>
            <a:chExt cx="76825" cy="76800"/>
          </a:xfrm>
        </p:grpSpPr>
        <p:sp>
          <p:nvSpPr>
            <p:cNvPr id="1037" name="Google Shape;1037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2376"/>
        </a:solidFill>
      </p:bgPr>
    </p:bg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35"/>
          <p:cNvPicPr preferRelativeResize="0"/>
          <p:nvPr/>
        </p:nvPicPr>
        <p:blipFill rotWithShape="1">
          <a:blip r:embed="rId3">
            <a:alphaModFix/>
          </a:blip>
          <a:srcRect b="5390" l="26806" r="25401" t="7660"/>
          <a:stretch/>
        </p:blipFill>
        <p:spPr>
          <a:xfrm>
            <a:off x="-850281" y="3088159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35"/>
          <p:cNvSpPr txBox="1"/>
          <p:nvPr>
            <p:ph type="title"/>
          </p:nvPr>
        </p:nvSpPr>
        <p:spPr>
          <a:xfrm>
            <a:off x="1048925" y="758300"/>
            <a:ext cx="720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F5063"/>
                </a:solidFill>
              </a:rPr>
              <a:t>Frontend Design and Workflow </a:t>
            </a:r>
            <a:endParaRPr sz="2800">
              <a:solidFill>
                <a:srgbClr val="EF5063"/>
              </a:solidFill>
            </a:endParaRPr>
          </a:p>
        </p:txBody>
      </p:sp>
      <p:pic>
        <p:nvPicPr>
          <p:cNvPr id="1045" name="Google Shape;1045;p35"/>
          <p:cNvPicPr preferRelativeResize="0"/>
          <p:nvPr/>
        </p:nvPicPr>
        <p:blipFill rotWithShape="1">
          <a:blip r:embed="rId4">
            <a:alphaModFix/>
          </a:blip>
          <a:srcRect b="5838" l="25539" r="23463" t="7152"/>
          <a:stretch/>
        </p:blipFill>
        <p:spPr>
          <a:xfrm>
            <a:off x="-264650" y="-1"/>
            <a:ext cx="1639301" cy="1573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35"/>
          <p:cNvSpPr txBox="1"/>
          <p:nvPr>
            <p:ph idx="1" type="subTitle"/>
          </p:nvPr>
        </p:nvSpPr>
        <p:spPr>
          <a:xfrm>
            <a:off x="1261025" y="1425700"/>
            <a:ext cx="7506900" cy="3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</a:rPr>
              <a:t>Personality and Scenario-Based Assessments:</a:t>
            </a:r>
            <a:endParaRPr b="1" sz="1600">
              <a:solidFill>
                <a:srgbClr val="FF0000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Progress to personality assessment phase.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LLM generates personality and job scenario questions.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Questions crafted for real-world challenges, ensuring relevance</a:t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</a:rPr>
              <a:t>Feedback and Ranking:</a:t>
            </a:r>
            <a:endParaRPr b="1" sz="1600">
              <a:solidFill>
                <a:srgbClr val="FF0000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LLM evaluates user responses, generates personalized feedback.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Contributes to the user's overall platform ranking.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Critical for recruiters, provides a reliable metric to connect with candidates.</a:t>
            </a:r>
            <a:endParaRPr sz="1600"/>
          </a:p>
        </p:txBody>
      </p:sp>
      <p:pic>
        <p:nvPicPr>
          <p:cNvPr id="1047" name="Google Shape;1047;p35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5">
            <a:off x="-167817" y="1709972"/>
            <a:ext cx="1225887" cy="79612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1048" name="Google Shape;1048;p35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398">
            <a:off x="159556" y="4514313"/>
            <a:ext cx="790891" cy="708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35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3321565">
            <a:off x="8288214" y="579454"/>
            <a:ext cx="652200" cy="616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0" name="Google Shape;1050;p35"/>
          <p:cNvGrpSpPr/>
          <p:nvPr/>
        </p:nvGrpSpPr>
        <p:grpSpPr>
          <a:xfrm>
            <a:off x="314947" y="2069618"/>
            <a:ext cx="76825" cy="76800"/>
            <a:chOff x="3104875" y="1099400"/>
            <a:chExt cx="76825" cy="76800"/>
          </a:xfrm>
        </p:grpSpPr>
        <p:sp>
          <p:nvSpPr>
            <p:cNvPr id="1051" name="Google Shape;1051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2376"/>
        </a:solidFill>
      </p:bgPr>
    </p:bg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36"/>
          <p:cNvPicPr preferRelativeResize="0"/>
          <p:nvPr/>
        </p:nvPicPr>
        <p:blipFill rotWithShape="1">
          <a:blip r:embed="rId3">
            <a:alphaModFix/>
          </a:blip>
          <a:srcRect b="5390" l="26806" r="25401" t="7660"/>
          <a:stretch/>
        </p:blipFill>
        <p:spPr>
          <a:xfrm>
            <a:off x="-850281" y="3088159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36"/>
          <p:cNvSpPr txBox="1"/>
          <p:nvPr>
            <p:ph type="title"/>
          </p:nvPr>
        </p:nvSpPr>
        <p:spPr>
          <a:xfrm>
            <a:off x="1154900" y="444125"/>
            <a:ext cx="720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F5063"/>
                </a:solidFill>
              </a:rPr>
              <a:t>Frontend Design and Workflow </a:t>
            </a:r>
            <a:endParaRPr sz="2800">
              <a:solidFill>
                <a:srgbClr val="EF5063"/>
              </a:solidFill>
            </a:endParaRPr>
          </a:p>
        </p:txBody>
      </p:sp>
      <p:pic>
        <p:nvPicPr>
          <p:cNvPr id="1059" name="Google Shape;1059;p36"/>
          <p:cNvPicPr preferRelativeResize="0"/>
          <p:nvPr/>
        </p:nvPicPr>
        <p:blipFill rotWithShape="1">
          <a:blip r:embed="rId4">
            <a:alphaModFix/>
          </a:blip>
          <a:srcRect b="5838" l="25539" r="23463" t="7152"/>
          <a:stretch/>
        </p:blipFill>
        <p:spPr>
          <a:xfrm>
            <a:off x="-264650" y="-1"/>
            <a:ext cx="1639301" cy="157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36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5">
            <a:off x="-167817" y="1709972"/>
            <a:ext cx="1225887" cy="79612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sp>
        <p:nvSpPr>
          <p:cNvPr id="1061" name="Google Shape;1061;p36"/>
          <p:cNvSpPr txBox="1"/>
          <p:nvPr>
            <p:ph idx="1" type="subTitle"/>
          </p:nvPr>
        </p:nvSpPr>
        <p:spPr>
          <a:xfrm>
            <a:off x="1104300" y="1244850"/>
            <a:ext cx="7458600" cy="3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Developed the frontend design with </a:t>
            </a:r>
            <a:r>
              <a:rPr b="1" lang="en-US" u="sng">
                <a:solidFill>
                  <a:schemeClr val="hlink"/>
                </a:solidFill>
                <a:hlinkClick r:id="rId6"/>
              </a:rPr>
              <a:t>Figma</a:t>
            </a:r>
            <a:r>
              <a:rPr lang="en-US"/>
              <a:t>, emphasizing flexibility and collaboration. Translated the design into a functional website with a seamless user journey.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Registration Verification:</a:t>
            </a:r>
            <a:r>
              <a:rPr lang="en-US"/>
              <a:t> Verifying the user’s registration status. Ensure access for registered users only.. Successful verification leads to the next stage.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Role Selection:</a:t>
            </a:r>
            <a:r>
              <a:rPr lang="en-US"/>
              <a:t> Verified users select from five roles for self-assessment. Tailoring experience to align with professional interests.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Domain Selection:</a:t>
            </a:r>
            <a:r>
              <a:rPr lang="en-US"/>
              <a:t> After role selection, choose relevant domains. Fine-tune assessments for alignment with chosen field.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CV Upload and Analysis:</a:t>
            </a:r>
            <a:r>
              <a:rPr lang="en-US"/>
              <a:t>  Users upload CV for system analysis. Extracting key details to personalize assessments.</a:t>
            </a:r>
            <a:endParaRPr/>
          </a:p>
        </p:txBody>
      </p:sp>
      <p:pic>
        <p:nvPicPr>
          <p:cNvPr id="1062" name="Google Shape;1062;p36"/>
          <p:cNvPicPr preferRelativeResize="0"/>
          <p:nvPr/>
        </p:nvPicPr>
        <p:blipFill rotWithShape="1">
          <a:blip r:embed="rId7">
            <a:alphaModFix/>
          </a:blip>
          <a:srcRect b="0" l="15236" r="10474" t="0"/>
          <a:stretch/>
        </p:blipFill>
        <p:spPr>
          <a:xfrm rot="1220398">
            <a:off x="159556" y="4514313"/>
            <a:ext cx="790891" cy="708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36"/>
          <p:cNvPicPr preferRelativeResize="0"/>
          <p:nvPr/>
        </p:nvPicPr>
        <p:blipFill rotWithShape="1">
          <a:blip r:embed="rId8">
            <a:alphaModFix/>
          </a:blip>
          <a:srcRect b="0" l="22009" r="18455" t="0"/>
          <a:stretch/>
        </p:blipFill>
        <p:spPr>
          <a:xfrm rot="3321565">
            <a:off x="8288214" y="579454"/>
            <a:ext cx="652200" cy="616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4" name="Google Shape;1064;p36"/>
          <p:cNvGrpSpPr/>
          <p:nvPr/>
        </p:nvGrpSpPr>
        <p:grpSpPr>
          <a:xfrm>
            <a:off x="314947" y="2069618"/>
            <a:ext cx="76825" cy="76800"/>
            <a:chOff x="3104875" y="1099400"/>
            <a:chExt cx="76825" cy="76800"/>
          </a:xfrm>
        </p:grpSpPr>
        <p:sp>
          <p:nvSpPr>
            <p:cNvPr id="1065" name="Google Shape;1065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2376"/>
        </a:solidFill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Google Shape;1071;p37"/>
          <p:cNvPicPr preferRelativeResize="0"/>
          <p:nvPr/>
        </p:nvPicPr>
        <p:blipFill rotWithShape="1">
          <a:blip r:embed="rId3">
            <a:alphaModFix/>
          </a:blip>
          <a:srcRect b="5390" l="26806" r="25400" t="766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37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37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37"/>
          <p:cNvPicPr preferRelativeResize="0"/>
          <p:nvPr/>
        </p:nvPicPr>
        <p:blipFill rotWithShape="1">
          <a:blip r:embed="rId6">
            <a:alphaModFix/>
          </a:blip>
          <a:srcRect b="0" l="22008" r="18454" t="0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5" name="Google Shape;1075;p37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076" name="Google Shape;1076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8" name="Google Shape;1078;p37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079" name="Google Shape;1079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1" name="Google Shape;1081;p37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082" name="Google Shape;1082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4" name="Google Shape;1084;p37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8000">
                <a:solidFill>
                  <a:srgbClr val="EF5063"/>
                </a:solidFill>
              </a:rPr>
              <a:t>THANK YOU</a:t>
            </a:r>
            <a:endParaRPr sz="8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2376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13"/>
          <p:cNvPicPr preferRelativeResize="0"/>
          <p:nvPr/>
        </p:nvPicPr>
        <p:blipFill rotWithShape="1">
          <a:blip r:embed="rId3">
            <a:alphaModFix/>
          </a:blip>
          <a:srcRect b="5390" l="26806" r="25400" t="7660"/>
          <a:stretch/>
        </p:blipFill>
        <p:spPr>
          <a:xfrm>
            <a:off x="-731206" y="3088159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13"/>
          <p:cNvSpPr txBox="1"/>
          <p:nvPr>
            <p:ph type="title"/>
          </p:nvPr>
        </p:nvSpPr>
        <p:spPr>
          <a:xfrm>
            <a:off x="1994498" y="444122"/>
            <a:ext cx="429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solidFill>
                  <a:srgbClr val="EF5063"/>
                </a:solidFill>
              </a:rPr>
              <a:t>Introduction</a:t>
            </a:r>
            <a:endParaRPr>
              <a:solidFill>
                <a:srgbClr val="EF5063"/>
              </a:solidFill>
            </a:endParaRPr>
          </a:p>
        </p:txBody>
      </p:sp>
      <p:sp>
        <p:nvSpPr>
          <p:cNvPr id="596" name="Google Shape;596;p13"/>
          <p:cNvSpPr txBox="1"/>
          <p:nvPr>
            <p:ph idx="1" type="subTitle"/>
          </p:nvPr>
        </p:nvSpPr>
        <p:spPr>
          <a:xfrm>
            <a:off x="1994498" y="1186121"/>
            <a:ext cx="6236690" cy="18437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300"/>
              <a:t>Objective: </a:t>
            </a:r>
            <a:r>
              <a:rPr lang="en-US" sz="1300"/>
              <a:t>Transforming non-technical role recruitment using AI and Large Language Models (LLMs).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300">
                <a:solidFill>
                  <a:srgbClr val="EF5063"/>
                </a:solidFill>
              </a:rPr>
              <a:t>Features: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10"/>
              <a:buNone/>
            </a:pPr>
            <a:r>
              <a:rPr lang="en-US" sz="1300">
                <a:solidFill>
                  <a:srgbClr val="EF5063"/>
                </a:solidFill>
              </a:rPr>
              <a:t>For Candidates: </a:t>
            </a:r>
            <a:r>
              <a:rPr lang="en-US" sz="1300"/>
              <a:t>Easy registration, role selection, personalized assessments for soft skills, recruiter connections, and guidance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300">
                <a:solidFill>
                  <a:srgbClr val="EF5063"/>
                </a:solidFill>
              </a:rPr>
              <a:t>Non-Technical and personality assessing Question Generation: </a:t>
            </a:r>
            <a:r>
              <a:rPr lang="en-US" sz="1300"/>
              <a:t>Generate relevant and diverse questions assessing soft skills based on selected roles and domains.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300">
                <a:solidFill>
                  <a:srgbClr val="EF5063"/>
                </a:solidFill>
              </a:rPr>
              <a:t>Automated Evaluation: </a:t>
            </a:r>
            <a:r>
              <a:rPr lang="en-US" sz="1300"/>
              <a:t>Automated evaluation of candidates' responses to gauge non-technical competencies.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300">
                <a:solidFill>
                  <a:srgbClr val="EF5063"/>
                </a:solidFill>
              </a:rPr>
              <a:t>Personalized Feedback: </a:t>
            </a:r>
            <a:r>
              <a:rPr lang="en-US" sz="1300"/>
              <a:t>Provides tailored feedback to candidates based on their assessment performance.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300"/>
              <a:t>And many more…</a:t>
            </a:r>
            <a:endParaRPr/>
          </a:p>
        </p:txBody>
      </p:sp>
      <p:pic>
        <p:nvPicPr>
          <p:cNvPr id="597" name="Google Shape;597;p13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-133149" y="283592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13"/>
          <p:cNvPicPr preferRelativeResize="0"/>
          <p:nvPr/>
        </p:nvPicPr>
        <p:blipFill rotWithShape="1">
          <a:blip r:embed="rId5">
            <a:alphaModFix/>
          </a:blip>
          <a:srcRect b="0" l="22008" r="18454" t="0"/>
          <a:stretch/>
        </p:blipFill>
        <p:spPr>
          <a:xfrm rot="-1020103">
            <a:off x="5370056" y="31870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13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152297">
            <a:off x="483519" y="1488369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13"/>
          <p:cNvPicPr preferRelativeResize="0"/>
          <p:nvPr/>
        </p:nvPicPr>
        <p:blipFill rotWithShape="1">
          <a:blip r:embed="rId7">
            <a:alphaModFix/>
          </a:blip>
          <a:srcRect b="0" l="15236" r="10474" t="0"/>
          <a:stretch/>
        </p:blipFill>
        <p:spPr>
          <a:xfrm rot="1220421">
            <a:off x="76850" y="313883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13"/>
          <p:cNvPicPr preferRelativeResize="0"/>
          <p:nvPr/>
        </p:nvPicPr>
        <p:blipFill rotWithShape="1">
          <a:blip r:embed="rId5">
            <a:alphaModFix/>
          </a:blip>
          <a:srcRect b="0" l="22008" r="18454" t="0"/>
          <a:stretch/>
        </p:blipFill>
        <p:spPr>
          <a:xfrm rot="3321565">
            <a:off x="1229538" y="4391954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2" name="Google Shape;602;p13"/>
          <p:cNvGrpSpPr/>
          <p:nvPr/>
        </p:nvGrpSpPr>
        <p:grpSpPr>
          <a:xfrm>
            <a:off x="314947" y="2069618"/>
            <a:ext cx="76825" cy="76800"/>
            <a:chOff x="3104875" y="1099400"/>
            <a:chExt cx="76825" cy="76800"/>
          </a:xfrm>
        </p:grpSpPr>
        <p:sp>
          <p:nvSpPr>
            <p:cNvPr id="603" name="Google Shape;603;p1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2376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14"/>
          <p:cNvPicPr preferRelativeResize="0"/>
          <p:nvPr/>
        </p:nvPicPr>
        <p:blipFill rotWithShape="1">
          <a:blip r:embed="rId3">
            <a:alphaModFix/>
          </a:blip>
          <a:srcRect b="5390" l="26806" r="25400" t="7660"/>
          <a:stretch/>
        </p:blipFill>
        <p:spPr>
          <a:xfrm>
            <a:off x="-731206" y="3088159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14"/>
          <p:cNvSpPr txBox="1"/>
          <p:nvPr>
            <p:ph type="title"/>
          </p:nvPr>
        </p:nvSpPr>
        <p:spPr>
          <a:xfrm>
            <a:off x="1994498" y="444122"/>
            <a:ext cx="429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solidFill>
                  <a:srgbClr val="EF5063"/>
                </a:solidFill>
              </a:rPr>
              <a:t>Introduction</a:t>
            </a:r>
            <a:endParaRPr>
              <a:solidFill>
                <a:srgbClr val="EF5063"/>
              </a:solidFill>
            </a:endParaRPr>
          </a:p>
        </p:txBody>
      </p:sp>
      <p:sp>
        <p:nvSpPr>
          <p:cNvPr id="611" name="Google Shape;611;p14"/>
          <p:cNvSpPr txBox="1"/>
          <p:nvPr>
            <p:ph idx="1" type="subTitle"/>
          </p:nvPr>
        </p:nvSpPr>
        <p:spPr>
          <a:xfrm>
            <a:off x="1994498" y="1016822"/>
            <a:ext cx="6236690" cy="18437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300">
                <a:solidFill>
                  <a:schemeClr val="dk1"/>
                </a:solidFill>
              </a:rPr>
              <a:t>Process:</a:t>
            </a:r>
            <a:r>
              <a:rPr b="1" lang="en-US" sz="1300">
                <a:solidFill>
                  <a:srgbClr val="EF5063"/>
                </a:solidFill>
              </a:rPr>
              <a:t> </a:t>
            </a:r>
            <a:r>
              <a:rPr lang="en-US" sz="1300"/>
              <a:t>Enhance open-source LLM to accurately assess non-technical skills in recruitment.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300">
                <a:solidFill>
                  <a:srgbClr val="EF5063"/>
                </a:solidFill>
              </a:rPr>
              <a:t>Steps</a:t>
            </a:r>
            <a:endParaRPr b="1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300">
                <a:solidFill>
                  <a:srgbClr val="EF5063"/>
                </a:solidFill>
              </a:rPr>
              <a:t>Data Preparation: </a:t>
            </a:r>
            <a:r>
              <a:rPr lang="en-US" sz="1300"/>
              <a:t>Collecting and processing diverse datasets relevant to non-technical roles, soft skills, and the ability of the model to role play.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300">
              <a:solidFill>
                <a:srgbClr val="EF50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300">
                <a:solidFill>
                  <a:srgbClr val="EF5063"/>
                </a:solidFill>
              </a:rPr>
              <a:t>LLM selection:</a:t>
            </a:r>
            <a:r>
              <a:rPr lang="en-US" sz="1300"/>
              <a:t> Selection most suitable base model to finetune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300">
                <a:solidFill>
                  <a:srgbClr val="EF5063"/>
                </a:solidFill>
              </a:rPr>
              <a:t>Initial Training: </a:t>
            </a:r>
            <a:r>
              <a:rPr lang="en-US" sz="1300"/>
              <a:t>Utilizing base LLM and training it on these specialized datasets using optimal resources.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300">
                <a:solidFill>
                  <a:srgbClr val="EF5063"/>
                </a:solidFill>
              </a:rPr>
              <a:t>Model deployment and Testing</a:t>
            </a:r>
            <a:r>
              <a:rPr lang="en-US" sz="1300"/>
              <a:t>: Deploying the adapter and merging the weights with the base model and then deploying the merged model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300">
                <a:solidFill>
                  <a:srgbClr val="EF5063"/>
                </a:solidFill>
              </a:rPr>
              <a:t>Outcome</a:t>
            </a:r>
            <a:r>
              <a:rPr lang="en-US" sz="1300"/>
              <a:t>:  A robust, AI-driven system for effective and efficient non-technical skill evaluation in recruitment.</a:t>
            </a:r>
            <a:endParaRPr/>
          </a:p>
        </p:txBody>
      </p:sp>
      <p:pic>
        <p:nvPicPr>
          <p:cNvPr id="612" name="Google Shape;612;p14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-133149" y="283592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14"/>
          <p:cNvPicPr preferRelativeResize="0"/>
          <p:nvPr/>
        </p:nvPicPr>
        <p:blipFill rotWithShape="1">
          <a:blip r:embed="rId5">
            <a:alphaModFix/>
          </a:blip>
          <a:srcRect b="0" l="22008" r="18454" t="0"/>
          <a:stretch/>
        </p:blipFill>
        <p:spPr>
          <a:xfrm rot="-1020103">
            <a:off x="5370056" y="31870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4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152297">
            <a:off x="483519" y="1488369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14"/>
          <p:cNvPicPr preferRelativeResize="0"/>
          <p:nvPr/>
        </p:nvPicPr>
        <p:blipFill rotWithShape="1">
          <a:blip r:embed="rId7">
            <a:alphaModFix/>
          </a:blip>
          <a:srcRect b="0" l="15236" r="10474" t="0"/>
          <a:stretch/>
        </p:blipFill>
        <p:spPr>
          <a:xfrm rot="1220421">
            <a:off x="76850" y="313883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14"/>
          <p:cNvPicPr preferRelativeResize="0"/>
          <p:nvPr/>
        </p:nvPicPr>
        <p:blipFill rotWithShape="1">
          <a:blip r:embed="rId5">
            <a:alphaModFix/>
          </a:blip>
          <a:srcRect b="0" l="22008" r="18454" t="0"/>
          <a:stretch/>
        </p:blipFill>
        <p:spPr>
          <a:xfrm rot="3321565">
            <a:off x="1229538" y="4391954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7" name="Google Shape;617;p14"/>
          <p:cNvGrpSpPr/>
          <p:nvPr/>
        </p:nvGrpSpPr>
        <p:grpSpPr>
          <a:xfrm>
            <a:off x="314947" y="2069618"/>
            <a:ext cx="76825" cy="76800"/>
            <a:chOff x="3104875" y="1099400"/>
            <a:chExt cx="76825" cy="76800"/>
          </a:xfrm>
        </p:grpSpPr>
        <p:sp>
          <p:nvSpPr>
            <p:cNvPr id="618" name="Google Shape;618;p1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2376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15"/>
          <p:cNvPicPr preferRelativeResize="0"/>
          <p:nvPr/>
        </p:nvPicPr>
        <p:blipFill rotWithShape="1">
          <a:blip r:embed="rId3">
            <a:alphaModFix/>
          </a:blip>
          <a:srcRect b="5390" l="26806" r="25400" t="7660"/>
          <a:stretch/>
        </p:blipFill>
        <p:spPr>
          <a:xfrm>
            <a:off x="-731206" y="3088159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15"/>
          <p:cNvSpPr txBox="1"/>
          <p:nvPr>
            <p:ph type="title"/>
          </p:nvPr>
        </p:nvSpPr>
        <p:spPr>
          <a:xfrm>
            <a:off x="1994498" y="444122"/>
            <a:ext cx="429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solidFill>
                  <a:srgbClr val="EF5063"/>
                </a:solidFill>
              </a:rPr>
              <a:t>Introduction</a:t>
            </a:r>
            <a:endParaRPr>
              <a:solidFill>
                <a:srgbClr val="EF5063"/>
              </a:solidFill>
            </a:endParaRPr>
          </a:p>
        </p:txBody>
      </p:sp>
      <p:sp>
        <p:nvSpPr>
          <p:cNvPr id="626" name="Google Shape;626;p15"/>
          <p:cNvSpPr txBox="1"/>
          <p:nvPr>
            <p:ph idx="1" type="subTitle"/>
          </p:nvPr>
        </p:nvSpPr>
        <p:spPr>
          <a:xfrm>
            <a:off x="1994498" y="1016822"/>
            <a:ext cx="6236690" cy="18437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3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3200"/>
              <a:t>Main Technologies Used</a:t>
            </a:r>
            <a:endParaRPr/>
          </a:p>
        </p:txBody>
      </p:sp>
      <p:pic>
        <p:nvPicPr>
          <p:cNvPr id="627" name="Google Shape;627;p15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-133149" y="283592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15"/>
          <p:cNvPicPr preferRelativeResize="0"/>
          <p:nvPr/>
        </p:nvPicPr>
        <p:blipFill rotWithShape="1">
          <a:blip r:embed="rId5">
            <a:alphaModFix/>
          </a:blip>
          <a:srcRect b="0" l="22008" r="18454" t="0"/>
          <a:stretch/>
        </p:blipFill>
        <p:spPr>
          <a:xfrm rot="-1020103">
            <a:off x="5370056" y="31870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15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152297">
            <a:off x="483519" y="1488369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15"/>
          <p:cNvPicPr preferRelativeResize="0"/>
          <p:nvPr/>
        </p:nvPicPr>
        <p:blipFill rotWithShape="1">
          <a:blip r:embed="rId7">
            <a:alphaModFix/>
          </a:blip>
          <a:srcRect b="0" l="15236" r="10474" t="0"/>
          <a:stretch/>
        </p:blipFill>
        <p:spPr>
          <a:xfrm rot="1220421">
            <a:off x="76850" y="313883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5"/>
          <p:cNvPicPr preferRelativeResize="0"/>
          <p:nvPr/>
        </p:nvPicPr>
        <p:blipFill rotWithShape="1">
          <a:blip r:embed="rId5">
            <a:alphaModFix/>
          </a:blip>
          <a:srcRect b="0" l="22008" r="18454" t="0"/>
          <a:stretch/>
        </p:blipFill>
        <p:spPr>
          <a:xfrm rot="3321565">
            <a:off x="1229538" y="4391954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2" name="Google Shape;632;p15"/>
          <p:cNvGrpSpPr/>
          <p:nvPr/>
        </p:nvGrpSpPr>
        <p:grpSpPr>
          <a:xfrm>
            <a:off x="314947" y="2069618"/>
            <a:ext cx="76825" cy="76800"/>
            <a:chOff x="3104875" y="1099400"/>
            <a:chExt cx="76825" cy="76800"/>
          </a:xfrm>
        </p:grpSpPr>
        <p:sp>
          <p:nvSpPr>
            <p:cNvPr id="633" name="Google Shape;633;p1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5" name="Google Shape;635;p15"/>
          <p:cNvSpPr/>
          <p:nvPr/>
        </p:nvSpPr>
        <p:spPr>
          <a:xfrm>
            <a:off x="2611472" y="2419350"/>
            <a:ext cx="2112928" cy="2112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6" name="Google Shape;636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37481" y="2858234"/>
            <a:ext cx="877312" cy="87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15"/>
          <p:cNvPicPr preferRelativeResize="0"/>
          <p:nvPr/>
        </p:nvPicPr>
        <p:blipFill rotWithShape="1">
          <a:blip r:embed="rId9">
            <a:alphaModFix/>
          </a:blip>
          <a:srcRect b="14250" l="0" r="0" t="0"/>
          <a:stretch/>
        </p:blipFill>
        <p:spPr>
          <a:xfrm>
            <a:off x="3757776" y="2858234"/>
            <a:ext cx="844232" cy="87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64649" y="2858234"/>
            <a:ext cx="933449" cy="87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538347" y="2799766"/>
            <a:ext cx="772885" cy="935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2376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16"/>
          <p:cNvPicPr preferRelativeResize="0"/>
          <p:nvPr/>
        </p:nvPicPr>
        <p:blipFill rotWithShape="1">
          <a:blip r:embed="rId3">
            <a:alphaModFix/>
          </a:blip>
          <a:srcRect b="5390" l="26806" r="25400" t="7660"/>
          <a:stretch/>
        </p:blipFill>
        <p:spPr>
          <a:xfrm>
            <a:off x="-731206" y="3088159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16"/>
          <p:cNvSpPr txBox="1"/>
          <p:nvPr>
            <p:ph type="title"/>
          </p:nvPr>
        </p:nvSpPr>
        <p:spPr>
          <a:xfrm>
            <a:off x="1994498" y="444122"/>
            <a:ext cx="429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solidFill>
                  <a:srgbClr val="EF5063"/>
                </a:solidFill>
              </a:rPr>
              <a:t>Data </a:t>
            </a:r>
            <a:r>
              <a:rPr lang="en-US">
                <a:solidFill>
                  <a:srgbClr val="EF5063"/>
                </a:solidFill>
              </a:rPr>
              <a:t>Preparation</a:t>
            </a:r>
            <a:endParaRPr>
              <a:solidFill>
                <a:srgbClr val="EF5063"/>
              </a:solidFill>
            </a:endParaRPr>
          </a:p>
        </p:txBody>
      </p:sp>
      <p:sp>
        <p:nvSpPr>
          <p:cNvPr id="646" name="Google Shape;646;p16"/>
          <p:cNvSpPr txBox="1"/>
          <p:nvPr>
            <p:ph idx="1" type="subTitle"/>
          </p:nvPr>
        </p:nvSpPr>
        <p:spPr>
          <a:xfrm>
            <a:off x="1994498" y="1016822"/>
            <a:ext cx="6236690" cy="18437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300">
              <a:solidFill>
                <a:srgbClr val="EF50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300">
                <a:solidFill>
                  <a:srgbClr val="EF5063"/>
                </a:solidFill>
              </a:rPr>
              <a:t>Data Sources: 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b="1" lang="en-US" sz="1300"/>
              <a:t>QnA for Non-Technical Roles</a:t>
            </a:r>
            <a:r>
              <a:rPr lang="en-US" sz="1300"/>
              <a:t>: Questions and answers specific to non-technical job roles.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b="1" lang="en-US" sz="1300"/>
              <a:t>Introduction Training</a:t>
            </a:r>
            <a:r>
              <a:rPr lang="en-US" sz="1300"/>
              <a:t>: Introductory level training materials and queries.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b="1" lang="en-US" sz="1300"/>
              <a:t>Roleplay Training</a:t>
            </a:r>
            <a:r>
              <a:rPr lang="en-US" sz="1300"/>
              <a:t>: Roleplay scenarios and responses for practical insights.</a:t>
            </a:r>
            <a:endParaRPr/>
          </a:p>
          <a:p>
            <a:pPr indent="-26035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300">
                <a:solidFill>
                  <a:srgbClr val="EF5063"/>
                </a:solidFill>
              </a:rPr>
              <a:t>Selection Criteria: 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b="1" lang="en-US" sz="1300"/>
              <a:t>Alignment with Non-Technical Skills</a:t>
            </a:r>
            <a:r>
              <a:rPr lang="en-US" sz="1300"/>
              <a:t>: Data must reflect various non-technical roles and skills.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b="1" lang="en-US" sz="1300"/>
              <a:t>Diversity and Inclusivity</a:t>
            </a:r>
            <a:r>
              <a:rPr lang="en-US" sz="1300"/>
              <a:t>: Covering a broad range of scenarios, roles, and domains.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b="1" lang="en-US" sz="1300"/>
              <a:t>Quality of Content</a:t>
            </a:r>
            <a:r>
              <a:rPr lang="en-US" sz="1300"/>
              <a:t>: Emphasis on clarity, correctness, and relevance.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b="1" lang="en-US" sz="1300"/>
              <a:t>Adaptability for AI Training</a:t>
            </a:r>
            <a:r>
              <a:rPr lang="en-US" sz="1300"/>
              <a:t>: Compatibility with AI analysis and modeling.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300"/>
          </a:p>
        </p:txBody>
      </p:sp>
      <p:pic>
        <p:nvPicPr>
          <p:cNvPr id="647" name="Google Shape;647;p16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-133149" y="283592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16"/>
          <p:cNvPicPr preferRelativeResize="0"/>
          <p:nvPr/>
        </p:nvPicPr>
        <p:blipFill rotWithShape="1">
          <a:blip r:embed="rId5">
            <a:alphaModFix/>
          </a:blip>
          <a:srcRect b="0" l="22008" r="18454" t="0"/>
          <a:stretch/>
        </p:blipFill>
        <p:spPr>
          <a:xfrm rot="-1020103">
            <a:off x="7225343" y="21202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16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152297">
            <a:off x="483519" y="1488369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16"/>
          <p:cNvPicPr preferRelativeResize="0"/>
          <p:nvPr/>
        </p:nvPicPr>
        <p:blipFill rotWithShape="1">
          <a:blip r:embed="rId7">
            <a:alphaModFix/>
          </a:blip>
          <a:srcRect b="0" l="15236" r="10474" t="0"/>
          <a:stretch/>
        </p:blipFill>
        <p:spPr>
          <a:xfrm rot="1220421">
            <a:off x="76850" y="313883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16"/>
          <p:cNvPicPr preferRelativeResize="0"/>
          <p:nvPr/>
        </p:nvPicPr>
        <p:blipFill rotWithShape="1">
          <a:blip r:embed="rId5">
            <a:alphaModFix/>
          </a:blip>
          <a:srcRect b="0" l="22008" r="18454" t="0"/>
          <a:stretch/>
        </p:blipFill>
        <p:spPr>
          <a:xfrm rot="3321565">
            <a:off x="1229538" y="4391954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2" name="Google Shape;652;p16"/>
          <p:cNvGrpSpPr/>
          <p:nvPr/>
        </p:nvGrpSpPr>
        <p:grpSpPr>
          <a:xfrm>
            <a:off x="314947" y="2069618"/>
            <a:ext cx="76825" cy="76800"/>
            <a:chOff x="3104875" y="1099400"/>
            <a:chExt cx="76825" cy="76800"/>
          </a:xfrm>
        </p:grpSpPr>
        <p:sp>
          <p:nvSpPr>
            <p:cNvPr id="653" name="Google Shape;653;p1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2376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17"/>
          <p:cNvPicPr preferRelativeResize="0"/>
          <p:nvPr/>
        </p:nvPicPr>
        <p:blipFill rotWithShape="1">
          <a:blip r:embed="rId3">
            <a:alphaModFix/>
          </a:blip>
          <a:srcRect b="5390" l="26806" r="25400" t="7660"/>
          <a:stretch/>
        </p:blipFill>
        <p:spPr>
          <a:xfrm>
            <a:off x="-731206" y="3088159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17"/>
          <p:cNvSpPr txBox="1"/>
          <p:nvPr>
            <p:ph type="title"/>
          </p:nvPr>
        </p:nvSpPr>
        <p:spPr>
          <a:xfrm>
            <a:off x="1994498" y="444122"/>
            <a:ext cx="7035202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solidFill>
                  <a:srgbClr val="EF5063"/>
                </a:solidFill>
              </a:rPr>
              <a:t>Exploratory Data Analysis</a:t>
            </a:r>
            <a:endParaRPr>
              <a:solidFill>
                <a:srgbClr val="EF5063"/>
              </a:solidFill>
            </a:endParaRPr>
          </a:p>
        </p:txBody>
      </p:sp>
      <p:sp>
        <p:nvSpPr>
          <p:cNvPr id="661" name="Google Shape;661;p17"/>
          <p:cNvSpPr txBox="1"/>
          <p:nvPr>
            <p:ph idx="1" type="subTitle"/>
          </p:nvPr>
        </p:nvSpPr>
        <p:spPr>
          <a:xfrm>
            <a:off x="1994498" y="1016822"/>
            <a:ext cx="6236690" cy="18437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300"/>
          </a:p>
        </p:txBody>
      </p:sp>
      <p:pic>
        <p:nvPicPr>
          <p:cNvPr id="662" name="Google Shape;662;p17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-133149" y="283592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17"/>
          <p:cNvPicPr preferRelativeResize="0"/>
          <p:nvPr/>
        </p:nvPicPr>
        <p:blipFill rotWithShape="1">
          <a:blip r:embed="rId5">
            <a:alphaModFix/>
          </a:blip>
          <a:srcRect b="0" l="22008" r="18454" t="0"/>
          <a:stretch/>
        </p:blipFill>
        <p:spPr>
          <a:xfrm rot="-1020103">
            <a:off x="7905087" y="13600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17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152297">
            <a:off x="483519" y="1488369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7"/>
          <p:cNvPicPr preferRelativeResize="0"/>
          <p:nvPr/>
        </p:nvPicPr>
        <p:blipFill rotWithShape="1">
          <a:blip r:embed="rId7">
            <a:alphaModFix/>
          </a:blip>
          <a:srcRect b="0" l="15236" r="10474" t="0"/>
          <a:stretch/>
        </p:blipFill>
        <p:spPr>
          <a:xfrm rot="1220421">
            <a:off x="76850" y="313883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17"/>
          <p:cNvPicPr preferRelativeResize="0"/>
          <p:nvPr/>
        </p:nvPicPr>
        <p:blipFill rotWithShape="1">
          <a:blip r:embed="rId5">
            <a:alphaModFix/>
          </a:blip>
          <a:srcRect b="0" l="22008" r="18454" t="0"/>
          <a:stretch/>
        </p:blipFill>
        <p:spPr>
          <a:xfrm rot="3321565">
            <a:off x="1229538" y="4391954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7" name="Google Shape;667;p17"/>
          <p:cNvGrpSpPr/>
          <p:nvPr/>
        </p:nvGrpSpPr>
        <p:grpSpPr>
          <a:xfrm>
            <a:off x="314947" y="2069618"/>
            <a:ext cx="76825" cy="76800"/>
            <a:chOff x="3104875" y="1099400"/>
            <a:chExt cx="76825" cy="76800"/>
          </a:xfrm>
        </p:grpSpPr>
        <p:sp>
          <p:nvSpPr>
            <p:cNvPr id="668" name="Google Shape;668;p1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2376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18"/>
          <p:cNvPicPr preferRelativeResize="0"/>
          <p:nvPr/>
        </p:nvPicPr>
        <p:blipFill rotWithShape="1">
          <a:blip r:embed="rId3">
            <a:alphaModFix/>
          </a:blip>
          <a:srcRect b="5390" l="26806" r="25400" t="7660"/>
          <a:stretch/>
        </p:blipFill>
        <p:spPr>
          <a:xfrm>
            <a:off x="-731207" y="2946957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18"/>
          <p:cNvSpPr txBox="1"/>
          <p:nvPr>
            <p:ph type="title"/>
          </p:nvPr>
        </p:nvSpPr>
        <p:spPr>
          <a:xfrm>
            <a:off x="2860097" y="1013852"/>
            <a:ext cx="429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solidFill>
                  <a:srgbClr val="EF5063"/>
                </a:solidFill>
              </a:rPr>
              <a:t>Motivation</a:t>
            </a:r>
            <a:endParaRPr>
              <a:solidFill>
                <a:srgbClr val="EF5063"/>
              </a:solidFill>
            </a:endParaRPr>
          </a:p>
        </p:txBody>
      </p:sp>
      <p:sp>
        <p:nvSpPr>
          <p:cNvPr id="676" name="Google Shape;676;p18"/>
          <p:cNvSpPr txBox="1"/>
          <p:nvPr>
            <p:ph idx="1" type="subTitle"/>
          </p:nvPr>
        </p:nvSpPr>
        <p:spPr>
          <a:xfrm>
            <a:off x="2691001" y="1597082"/>
            <a:ext cx="6236690" cy="18437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1300"/>
              <a:t>Predominant</a:t>
            </a:r>
            <a:r>
              <a:rPr lang="en-US" sz="1300"/>
              <a:t> emphasis on technical competencies in professional success results in </a:t>
            </a:r>
            <a:r>
              <a:rPr b="1" lang="en-US" sz="1300"/>
              <a:t>overlooking Importance of non-technical roles </a:t>
            </a:r>
            <a:r>
              <a:rPr lang="en-US" sz="1300"/>
              <a:t>alongside technical competencies</a:t>
            </a:r>
            <a:br>
              <a:rPr lang="en-US" sz="1300"/>
            </a:br>
            <a:endParaRPr sz="1300"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300"/>
              <a:t>Existing tools </a:t>
            </a:r>
            <a:r>
              <a:rPr b="1" lang="en-US" sz="1300"/>
              <a:t>majorly assess technical expertise</a:t>
            </a:r>
            <a:endParaRPr/>
          </a:p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300"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300"/>
              <a:t>Lack of customization and role-specific assessments in existing tools results in candidates lacking informed decision making due to </a:t>
            </a:r>
            <a:r>
              <a:rPr b="1" lang="en-US" sz="1300"/>
              <a:t>generic evaluations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300"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1300"/>
              <a:t>Biasness in Recruitment </a:t>
            </a:r>
            <a:r>
              <a:rPr lang="en-US" sz="1300"/>
              <a:t>as in a survey by Glassdoor found that 61% of recruiters in the tech industry believe they have been hired due to unconscious bias.</a:t>
            </a:r>
            <a:endParaRPr/>
          </a:p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300"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1300"/>
              <a:t>Manual Assessment creation </a:t>
            </a:r>
            <a:r>
              <a:rPr lang="en-US" sz="1300"/>
              <a:t>process in a hassle for the recruiter as well</a:t>
            </a:r>
            <a:endParaRPr b="1" sz="1300"/>
          </a:p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300"/>
          </a:p>
        </p:txBody>
      </p:sp>
      <p:pic>
        <p:nvPicPr>
          <p:cNvPr id="677" name="Google Shape;677;p18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-133150" y="14239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18"/>
          <p:cNvPicPr preferRelativeResize="0"/>
          <p:nvPr/>
        </p:nvPicPr>
        <p:blipFill rotWithShape="1">
          <a:blip r:embed="rId5">
            <a:alphaModFix/>
          </a:blip>
          <a:srcRect b="0" l="22008" r="18454" t="0"/>
          <a:stretch/>
        </p:blipFill>
        <p:spPr>
          <a:xfrm rot="-1020103">
            <a:off x="5370056" y="31870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18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152297">
            <a:off x="483518" y="134716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18"/>
          <p:cNvPicPr preferRelativeResize="0"/>
          <p:nvPr/>
        </p:nvPicPr>
        <p:blipFill rotWithShape="1">
          <a:blip r:embed="rId7">
            <a:alphaModFix/>
          </a:blip>
          <a:srcRect b="0" l="15236" r="10474" t="0"/>
          <a:stretch/>
        </p:blipFill>
        <p:spPr>
          <a:xfrm rot="1220421">
            <a:off x="76849" y="299763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18"/>
          <p:cNvPicPr preferRelativeResize="0"/>
          <p:nvPr/>
        </p:nvPicPr>
        <p:blipFill rotWithShape="1">
          <a:blip r:embed="rId5">
            <a:alphaModFix/>
          </a:blip>
          <a:srcRect b="0" l="22008" r="18454" t="0"/>
          <a:stretch/>
        </p:blipFill>
        <p:spPr>
          <a:xfrm rot="3321565">
            <a:off x="1229537" y="425075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2" name="Google Shape;682;p18"/>
          <p:cNvGrpSpPr/>
          <p:nvPr/>
        </p:nvGrpSpPr>
        <p:grpSpPr>
          <a:xfrm>
            <a:off x="314946" y="1928416"/>
            <a:ext cx="76825" cy="76800"/>
            <a:chOff x="3104875" y="1099400"/>
            <a:chExt cx="76825" cy="76800"/>
          </a:xfrm>
        </p:grpSpPr>
        <p:sp>
          <p:nvSpPr>
            <p:cNvPr id="683" name="Google Shape;683;p1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5" name="Google Shape;685;p18"/>
          <p:cNvGrpSpPr/>
          <p:nvPr/>
        </p:nvGrpSpPr>
        <p:grpSpPr>
          <a:xfrm>
            <a:off x="3664725" y="743252"/>
            <a:ext cx="76825" cy="76800"/>
            <a:chOff x="3104875" y="1099400"/>
            <a:chExt cx="76825" cy="76800"/>
          </a:xfrm>
        </p:grpSpPr>
        <p:sp>
          <p:nvSpPr>
            <p:cNvPr id="686" name="Google Shape;686;p1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8" name="Google Shape;688;p1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689" name="Google Shape;689;p1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2376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9"/>
          <p:cNvSpPr txBox="1"/>
          <p:nvPr>
            <p:ph type="title"/>
          </p:nvPr>
        </p:nvSpPr>
        <p:spPr>
          <a:xfrm>
            <a:off x="662367" y="17927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solidFill>
                  <a:srgbClr val="EF5063"/>
                </a:solidFill>
              </a:rPr>
              <a:t>Literature Review</a:t>
            </a:r>
            <a:endParaRPr/>
          </a:p>
        </p:txBody>
      </p:sp>
      <p:grpSp>
        <p:nvGrpSpPr>
          <p:cNvPr id="696" name="Google Shape;696;p1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697" name="Google Shape;697;p1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9" name="Google Shape;699;p19"/>
          <p:cNvGrpSpPr/>
          <p:nvPr/>
        </p:nvGrpSpPr>
        <p:grpSpPr>
          <a:xfrm rot="1891135">
            <a:off x="302657" y="1576700"/>
            <a:ext cx="76828" cy="76803"/>
            <a:chOff x="3104875" y="1099400"/>
            <a:chExt cx="76825" cy="76800"/>
          </a:xfrm>
        </p:grpSpPr>
        <p:sp>
          <p:nvSpPr>
            <p:cNvPr id="700" name="Google Shape;700;p1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2" name="Google Shape;702;p19"/>
          <p:cNvGrpSpPr/>
          <p:nvPr/>
        </p:nvGrpSpPr>
        <p:grpSpPr>
          <a:xfrm>
            <a:off x="1811380" y="465620"/>
            <a:ext cx="76825" cy="76800"/>
            <a:chOff x="3104875" y="1099400"/>
            <a:chExt cx="76825" cy="76800"/>
          </a:xfrm>
        </p:grpSpPr>
        <p:sp>
          <p:nvSpPr>
            <p:cNvPr id="703" name="Google Shape;703;p1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05" name="Google Shape;705;p19"/>
          <p:cNvPicPr preferRelativeResize="0"/>
          <p:nvPr/>
        </p:nvPicPr>
        <p:blipFill rotWithShape="1">
          <a:blip r:embed="rId3">
            <a:alphaModFix/>
          </a:blip>
          <a:srcRect b="0" l="22008" r="18454" t="0"/>
          <a:stretch/>
        </p:blipFill>
        <p:spPr>
          <a:xfrm rot="1203247">
            <a:off x="7972167" y="4020622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19"/>
          <p:cNvSpPr txBox="1"/>
          <p:nvPr/>
        </p:nvSpPr>
        <p:spPr>
          <a:xfrm>
            <a:off x="2003487" y="913307"/>
            <a:ext cx="5788725" cy="1509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3464" lvl="0" marL="2834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</a:pPr>
            <a:r>
              <a:rPr b="0" i="0" lang="en-U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AI-based assessments measure candidates' capabilities and provide feedback, with 69% of talent professionals seeing them as crucial for future hiring.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3464" lvl="0" marL="2834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</a:pPr>
            <a:r>
              <a:rPr b="1" i="0" lang="en-U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Chatbots</a:t>
            </a:r>
            <a:r>
              <a:rPr b="0" i="0" lang="en-U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preferred by </a:t>
            </a:r>
            <a:r>
              <a:rPr b="1" i="0" lang="en-U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58% </a:t>
            </a:r>
            <a:r>
              <a:rPr b="0" i="0" lang="en-U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job seekers, facilitate interaction during the application process by providing information and gathering data.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3464" lvl="0" marL="2834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</a:pPr>
            <a:r>
              <a:rPr b="0" i="0" lang="en-U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 minimizes hiring bias by anonymizing data and establishing consistent evaluation criteria, thus improving diversity, </a:t>
            </a:r>
            <a:r>
              <a:rPr b="1" i="0" lang="en-U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with 79% of executives agreeing </a:t>
            </a:r>
            <a:r>
              <a:rPr b="0" i="0" lang="en-U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its effectiveness in enhancing workforce diversity.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3464" lvl="0" marL="2834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</a:pPr>
            <a:r>
              <a:rPr b="1" i="0" lang="en-U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 predicts candidate success </a:t>
            </a:r>
            <a:r>
              <a:rPr b="0" i="0" lang="en-U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attrition by analyzing data from resumes and past hires; Unilever’s use has </a:t>
            </a:r>
            <a:r>
              <a:rPr b="1" i="0" lang="en-U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increased hiring quality by 16% and reduced attrition by 39%.</a:t>
            </a:r>
            <a:endParaRPr b="1"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81864" lvl="0" marL="2834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None/>
            </a:pPr>
            <a:r>
              <a:t/>
            </a:r>
            <a:endParaRPr b="1"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3464" lvl="0" marL="2834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</a:pPr>
            <a:r>
              <a:rPr b="0" i="0" lang="en-U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 models streamline hiring through enhanced sourcing, screening, and skills assessment, enabling performance prediction.</a:t>
            </a:r>
            <a:endParaRPr/>
          </a:p>
          <a:p>
            <a:pPr indent="-181864" lvl="0" marL="2834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3464" lvl="0" marL="2834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</a:pPr>
            <a:r>
              <a:rPr b="0" i="0" lang="en-U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Through analysis of historical data, AI predicts hiring needs; </a:t>
            </a:r>
            <a:r>
              <a:rPr b="1" i="0" lang="en-U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IBM uses it for workforce forecasting</a:t>
            </a:r>
            <a:r>
              <a:rPr b="0" i="0" lang="en-U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recommending actions like reskilling and redeployment.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None/>
            </a:pPr>
            <a:r>
              <a:t/>
            </a:r>
            <a:endParaRPr b="1"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81864" lvl="0" marL="2834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7" name="Google Shape;707;p19"/>
          <p:cNvSpPr txBox="1"/>
          <p:nvPr/>
        </p:nvSpPr>
        <p:spPr>
          <a:xfrm>
            <a:off x="1811365" y="2515695"/>
            <a:ext cx="52965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19"/>
          <p:cNvSpPr txBox="1"/>
          <p:nvPr/>
        </p:nvSpPr>
        <p:spPr>
          <a:xfrm>
            <a:off x="1811365" y="2515695"/>
            <a:ext cx="52965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19"/>
          <p:cNvSpPr/>
          <p:nvPr/>
        </p:nvSpPr>
        <p:spPr>
          <a:xfrm>
            <a:off x="393894" y="2515695"/>
            <a:ext cx="1102847" cy="1090440"/>
          </a:xfrm>
          <a:custGeom>
            <a:rect b="b" l="l" r="r" t="t"/>
            <a:pathLst>
              <a:path extrusionOk="0" h="2180879" w="2205693">
                <a:moveTo>
                  <a:pt x="0" y="0"/>
                </a:moveTo>
                <a:lnTo>
                  <a:pt x="2205693" y="0"/>
                </a:lnTo>
                <a:lnTo>
                  <a:pt x="2205693" y="2180879"/>
                </a:lnTo>
                <a:lnTo>
                  <a:pt x="0" y="21808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19"/>
          <p:cNvSpPr/>
          <p:nvPr/>
        </p:nvSpPr>
        <p:spPr>
          <a:xfrm>
            <a:off x="322804" y="1047598"/>
            <a:ext cx="1173937" cy="1172469"/>
          </a:xfrm>
          <a:custGeom>
            <a:rect b="b" l="l" r="r" t="t"/>
            <a:pathLst>
              <a:path extrusionOk="0" h="2344938" w="2347873">
                <a:moveTo>
                  <a:pt x="0" y="0"/>
                </a:moveTo>
                <a:lnTo>
                  <a:pt x="2347874" y="0"/>
                </a:lnTo>
                <a:lnTo>
                  <a:pt x="2347874" y="2344938"/>
                </a:lnTo>
                <a:lnTo>
                  <a:pt x="0" y="23449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19"/>
          <p:cNvSpPr/>
          <p:nvPr/>
        </p:nvSpPr>
        <p:spPr>
          <a:xfrm>
            <a:off x="393894" y="3782313"/>
            <a:ext cx="1125801" cy="1028700"/>
          </a:xfrm>
          <a:custGeom>
            <a:rect b="b" l="l" r="r" t="t"/>
            <a:pathLst>
              <a:path extrusionOk="0" h="2057400" w="2251601">
                <a:moveTo>
                  <a:pt x="0" y="0"/>
                </a:moveTo>
                <a:lnTo>
                  <a:pt x="2251601" y="0"/>
                </a:lnTo>
                <a:lnTo>
                  <a:pt x="2251601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